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 id="2147483783" r:id="rId2"/>
    <p:sldMasterId id="2147483685" r:id="rId3"/>
    <p:sldMasterId id="2147483781" r:id="rId4"/>
  </p:sldMasterIdLst>
  <p:notesMasterIdLst>
    <p:notesMasterId r:id="rId37"/>
  </p:notesMasterIdLst>
  <p:handoutMasterIdLst>
    <p:handoutMasterId r:id="rId38"/>
  </p:handoutMasterIdLst>
  <p:sldIdLst>
    <p:sldId id="264" r:id="rId5"/>
    <p:sldId id="267" r:id="rId6"/>
    <p:sldId id="781" r:id="rId7"/>
    <p:sldId id="775" r:id="rId8"/>
    <p:sldId id="774" r:id="rId9"/>
    <p:sldId id="780" r:id="rId10"/>
    <p:sldId id="782" r:id="rId11"/>
    <p:sldId id="777" r:id="rId12"/>
    <p:sldId id="797" r:id="rId13"/>
    <p:sldId id="798" r:id="rId14"/>
    <p:sldId id="786" r:id="rId15"/>
    <p:sldId id="787" r:id="rId16"/>
    <p:sldId id="789" r:id="rId17"/>
    <p:sldId id="790" r:id="rId18"/>
    <p:sldId id="801" r:id="rId19"/>
    <p:sldId id="791" r:id="rId20"/>
    <p:sldId id="793" r:id="rId21"/>
    <p:sldId id="795" r:id="rId22"/>
    <p:sldId id="803" r:id="rId23"/>
    <p:sldId id="805" r:id="rId24"/>
    <p:sldId id="271" r:id="rId25"/>
    <p:sldId id="806" r:id="rId26"/>
    <p:sldId id="276" r:id="rId27"/>
    <p:sldId id="487" r:id="rId28"/>
    <p:sldId id="822" r:id="rId29"/>
    <p:sldId id="823" r:id="rId30"/>
    <p:sldId id="817" r:id="rId31"/>
    <p:sldId id="818" r:id="rId32"/>
    <p:sldId id="819" r:id="rId33"/>
    <p:sldId id="820" r:id="rId34"/>
    <p:sldId id="802" r:id="rId35"/>
    <p:sldId id="368" r:id="rId3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8CC63E"/>
    <a:srgbClr val="EAEAEA"/>
    <a:srgbClr val="00FF00"/>
    <a:srgbClr val="71FF71"/>
    <a:srgbClr val="B7FFB7"/>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98" autoAdjust="0"/>
    <p:restoredTop sz="87799" autoAdjust="0"/>
  </p:normalViewPr>
  <p:slideViewPr>
    <p:cSldViewPr>
      <p:cViewPr varScale="1">
        <p:scale>
          <a:sx n="67" d="100"/>
          <a:sy n="67" d="100"/>
        </p:scale>
        <p:origin x="1584"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atin typeface="Arial" charset="0"/>
                <a:ea typeface="ＭＳ Ｐゴシック" charset="0"/>
                <a:cs typeface="ＭＳ Ｐゴシック" charset="0"/>
              </a:defRPr>
            </a:lvl1pPr>
          </a:lstStyle>
          <a:p>
            <a:pPr>
              <a:defRPr/>
            </a:pPr>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pitchFamily="34" charset="0"/>
              </a:defRPr>
            </a:lvl1pPr>
          </a:lstStyle>
          <a:p>
            <a:pPr>
              <a:defRPr/>
            </a:pPr>
            <a:fld id="{0F423F60-AE10-476C-B851-FF0C3A51F37A}" type="datetimeFigureOut">
              <a:rPr lang="en-US" altLang="en-US"/>
              <a:pPr>
                <a:defRPr/>
              </a:pPr>
              <a:t>10/19/2020</a:t>
            </a:fld>
            <a:endParaRPr lang="en-US" alt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atin typeface="Arial" charset="0"/>
                <a:ea typeface="ＭＳ Ｐゴシック" charset="0"/>
                <a:cs typeface="ＭＳ Ｐゴシック" charset="0"/>
              </a:defRPr>
            </a:lvl1pPr>
          </a:lstStyle>
          <a:p>
            <a:pPr>
              <a:defRPr/>
            </a:pPr>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pitchFamily="34" charset="0"/>
              </a:defRPr>
            </a:lvl1pPr>
          </a:lstStyle>
          <a:p>
            <a:pPr>
              <a:defRPr/>
            </a:pPr>
            <a:fld id="{745B090D-940A-4C7E-9378-3AFE7A7DF3B8}" type="slidenum">
              <a:rPr lang="en-US" altLang="en-US"/>
              <a:pPr>
                <a:defRPr/>
              </a:pPr>
              <a:t>‹#›</a:t>
            </a:fld>
            <a:endParaRPr lang="en-US" altLang="en-US" dirty="0"/>
          </a:p>
        </p:txBody>
      </p:sp>
    </p:spTree>
    <p:extLst>
      <p:ext uri="{BB962C8B-B14F-4D97-AF65-F5344CB8AC3E}">
        <p14:creationId xmlns:p14="http://schemas.microsoft.com/office/powerpoint/2010/main" val="411629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ea typeface="ＭＳ Ｐゴシック" charset="0"/>
                <a:cs typeface="+mn-cs"/>
              </a:defRPr>
            </a:lvl1pPr>
          </a:lstStyle>
          <a:p>
            <a:pPr>
              <a:defRPr/>
            </a:pPr>
            <a:endParaRPr lang="en-US" dirty="0"/>
          </a:p>
        </p:txBody>
      </p:sp>
      <p:sp>
        <p:nvSpPr>
          <p:cNvPr id="48131" name="Rectangle 3"/>
          <p:cNvSpPr>
            <a:spLocks noGrp="1" noChangeArrowheads="1"/>
          </p:cNvSpPr>
          <p:nvPr>
            <p:ph type="dt" idx="1"/>
          </p:nvPr>
        </p:nvSpPr>
        <p:spPr bwMode="auto">
          <a:xfrm>
            <a:off x="4142962" y="0"/>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ea typeface="ＭＳ Ｐゴシック" charset="0"/>
                <a:cs typeface="+mn-cs"/>
              </a:defRPr>
            </a:lvl1pPr>
          </a:lstStyle>
          <a:p>
            <a:pPr>
              <a:defRPr/>
            </a:pPr>
            <a:endParaRPr lang="en-US" dirty="0"/>
          </a:p>
        </p:txBody>
      </p:sp>
      <p:sp>
        <p:nvSpPr>
          <p:cNvPr id="48132"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48133" name="Rectangle 5"/>
          <p:cNvSpPr>
            <a:spLocks noGrp="1" noChangeArrowheads="1"/>
          </p:cNvSpPr>
          <p:nvPr>
            <p:ph type="body" sz="quarter" idx="3"/>
          </p:nvPr>
        </p:nvSpPr>
        <p:spPr bwMode="auto">
          <a:xfrm>
            <a:off x="732183" y="4561226"/>
            <a:ext cx="5850835" cy="432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8134" name="Rectangle 6"/>
          <p:cNvSpPr>
            <a:spLocks noGrp="1" noChangeArrowheads="1"/>
          </p:cNvSpPr>
          <p:nvPr>
            <p:ph type="ftr" sz="quarter" idx="4"/>
          </p:nvPr>
        </p:nvSpPr>
        <p:spPr bwMode="auto">
          <a:xfrm>
            <a:off x="0" y="9119173"/>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ea typeface="ＭＳ Ｐゴシック" charset="0"/>
                <a:cs typeface="+mn-cs"/>
              </a:defRPr>
            </a:lvl1pPr>
          </a:lstStyle>
          <a:p>
            <a:pPr>
              <a:defRPr/>
            </a:pPr>
            <a:endParaRPr lang="en-US" dirty="0"/>
          </a:p>
        </p:txBody>
      </p:sp>
      <p:sp>
        <p:nvSpPr>
          <p:cNvPr id="48135" name="Rectangle 7"/>
          <p:cNvSpPr>
            <a:spLocks noGrp="1" noChangeArrowheads="1"/>
          </p:cNvSpPr>
          <p:nvPr>
            <p:ph type="sldNum" sz="quarter" idx="5"/>
          </p:nvPr>
        </p:nvSpPr>
        <p:spPr bwMode="auto">
          <a:xfrm>
            <a:off x="4142962" y="9119173"/>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6653" tIns="48327" rIns="96653" bIns="48327" numCol="1" anchor="b" anchorCtr="0" compatLnSpc="1">
            <a:prstTxWarp prst="textNoShape">
              <a:avLst/>
            </a:prstTxWarp>
          </a:bodyPr>
          <a:lstStyle>
            <a:lvl1pPr algn="r" defTabSz="966621" eaLnBrk="1" hangingPunct="1">
              <a:defRPr sz="1200">
                <a:latin typeface="Arial" pitchFamily="34" charset="0"/>
              </a:defRPr>
            </a:lvl1pPr>
          </a:lstStyle>
          <a:p>
            <a:pPr>
              <a:defRPr/>
            </a:pPr>
            <a:fld id="{33A9D6F9-AAAD-49CE-BAD3-90AC88870246}" type="slidenum">
              <a:rPr lang="en-US" altLang="en-US"/>
              <a:pPr>
                <a:defRPr/>
              </a:pPr>
              <a:t>‹#›</a:t>
            </a:fld>
            <a:endParaRPr lang="en-US" altLang="en-US" dirty="0"/>
          </a:p>
        </p:txBody>
      </p:sp>
    </p:spTree>
    <p:extLst>
      <p:ext uri="{BB962C8B-B14F-4D97-AF65-F5344CB8AC3E}">
        <p14:creationId xmlns:p14="http://schemas.microsoft.com/office/powerpoint/2010/main" val="147095653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defTabSz="966621" eaLnBrk="0" hangingPunct="0">
              <a:defRPr>
                <a:solidFill>
                  <a:schemeClr val="tx1"/>
                </a:solidFill>
                <a:latin typeface="Times New Roman" pitchFamily="18" charset="0"/>
                <a:ea typeface="ＭＳ Ｐゴシック" charset="-128"/>
              </a:defRPr>
            </a:lvl1pPr>
            <a:lvl2pPr marL="770662" indent="-296408" defTabSz="966621" eaLnBrk="0" hangingPunct="0">
              <a:defRPr>
                <a:solidFill>
                  <a:schemeClr val="tx1"/>
                </a:solidFill>
                <a:latin typeface="Times New Roman" pitchFamily="18" charset="0"/>
                <a:ea typeface="ＭＳ Ｐゴシック" charset="-128"/>
              </a:defRPr>
            </a:lvl2pPr>
            <a:lvl3pPr marL="1185634" indent="-237127" defTabSz="966621" eaLnBrk="0" hangingPunct="0">
              <a:defRPr>
                <a:solidFill>
                  <a:schemeClr val="tx1"/>
                </a:solidFill>
                <a:latin typeface="Times New Roman" pitchFamily="18" charset="0"/>
                <a:ea typeface="ＭＳ Ｐゴシック" charset="-128"/>
              </a:defRPr>
            </a:lvl3pPr>
            <a:lvl4pPr marL="1659887" indent="-237127" defTabSz="966621" eaLnBrk="0" hangingPunct="0">
              <a:defRPr>
                <a:solidFill>
                  <a:schemeClr val="tx1"/>
                </a:solidFill>
                <a:latin typeface="Times New Roman" pitchFamily="18" charset="0"/>
                <a:ea typeface="ＭＳ Ｐゴシック" charset="-128"/>
              </a:defRPr>
            </a:lvl4pPr>
            <a:lvl5pPr marL="2134141" indent="-237127" defTabSz="966621" eaLnBrk="0" hangingPunct="0">
              <a:defRPr>
                <a:solidFill>
                  <a:schemeClr val="tx1"/>
                </a:solidFill>
                <a:latin typeface="Times New Roman" pitchFamily="18" charset="0"/>
                <a:ea typeface="ＭＳ Ｐゴシック" charset="-128"/>
              </a:defRPr>
            </a:lvl5pPr>
            <a:lvl6pPr marL="2608395" indent="-237127" algn="ctr" defTabSz="966621" eaLnBrk="0" fontAlgn="base" hangingPunct="0">
              <a:spcBef>
                <a:spcPct val="0"/>
              </a:spcBef>
              <a:spcAft>
                <a:spcPct val="0"/>
              </a:spcAft>
              <a:defRPr>
                <a:solidFill>
                  <a:schemeClr val="tx1"/>
                </a:solidFill>
                <a:latin typeface="Times New Roman" pitchFamily="18" charset="0"/>
                <a:ea typeface="ＭＳ Ｐゴシック" charset="-128"/>
              </a:defRPr>
            </a:lvl6pPr>
            <a:lvl7pPr marL="3082648" indent="-237127" algn="ctr" defTabSz="966621" eaLnBrk="0" fontAlgn="base" hangingPunct="0">
              <a:spcBef>
                <a:spcPct val="0"/>
              </a:spcBef>
              <a:spcAft>
                <a:spcPct val="0"/>
              </a:spcAft>
              <a:defRPr>
                <a:solidFill>
                  <a:schemeClr val="tx1"/>
                </a:solidFill>
                <a:latin typeface="Times New Roman" pitchFamily="18" charset="0"/>
                <a:ea typeface="ＭＳ Ｐゴシック" charset="-128"/>
              </a:defRPr>
            </a:lvl7pPr>
            <a:lvl8pPr marL="3556902" indent="-237127" algn="ctr" defTabSz="966621" eaLnBrk="0" fontAlgn="base" hangingPunct="0">
              <a:spcBef>
                <a:spcPct val="0"/>
              </a:spcBef>
              <a:spcAft>
                <a:spcPct val="0"/>
              </a:spcAft>
              <a:defRPr>
                <a:solidFill>
                  <a:schemeClr val="tx1"/>
                </a:solidFill>
                <a:latin typeface="Times New Roman" pitchFamily="18" charset="0"/>
                <a:ea typeface="ＭＳ Ｐゴシック" charset="-128"/>
              </a:defRPr>
            </a:lvl8pPr>
            <a:lvl9pPr marL="4031155" indent="-237127" algn="ctr" defTabSz="966621" eaLnBrk="0" fontAlgn="base" hangingPunct="0">
              <a:spcBef>
                <a:spcPct val="0"/>
              </a:spcBef>
              <a:spcAft>
                <a:spcPct val="0"/>
              </a:spcAft>
              <a:defRPr>
                <a:solidFill>
                  <a:schemeClr val="tx1"/>
                </a:solidFill>
                <a:latin typeface="Times New Roman" pitchFamily="18" charset="0"/>
                <a:ea typeface="ＭＳ Ｐゴシック" charset="-128"/>
              </a:defRPr>
            </a:lvl9pPr>
          </a:lstStyle>
          <a:p>
            <a:pPr eaLnBrk="1" hangingPunct="1"/>
            <a:fld id="{D77D0D88-5C94-424B-B9AF-E3DADBA94975}" type="slidenum">
              <a:rPr lang="en-US" altLang="en-US">
                <a:latin typeface="Arial" charset="0"/>
              </a:rPr>
              <a:pPr eaLnBrk="1" hangingPunct="1"/>
              <a:t>2</a:t>
            </a:fld>
            <a:endParaRPr lang="en-US" altLang="en-US" dirty="0">
              <a:latin typeface="Arial" charset="0"/>
            </a:endParaRPr>
          </a:p>
        </p:txBody>
      </p:sp>
      <p:sp>
        <p:nvSpPr>
          <p:cNvPr id="109571" name="Rectangle 7"/>
          <p:cNvSpPr txBox="1">
            <a:spLocks noGrp="1" noChangeArrowheads="1"/>
          </p:cNvSpPr>
          <p:nvPr/>
        </p:nvSpPr>
        <p:spPr bwMode="auto">
          <a:xfrm>
            <a:off x="4142962" y="9119173"/>
            <a:ext cx="3170583" cy="48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7" rIns="96653" bIns="48327" anchor="b"/>
          <a:lstStyle>
            <a:lvl1pPr algn="l" defTabSz="931863" eaLnBrk="0" hangingPunct="0">
              <a:spcBef>
                <a:spcPct val="30000"/>
              </a:spcBef>
              <a:defRPr sz="1200">
                <a:solidFill>
                  <a:schemeClr val="tx1"/>
                </a:solidFill>
                <a:latin typeface="Arial" charset="0"/>
                <a:ea typeface="ＭＳ Ｐゴシック" charset="-128"/>
              </a:defRPr>
            </a:lvl1pPr>
            <a:lvl2pPr marL="38652450" indent="-38187313" algn="l" defTabSz="931863" eaLnBrk="0" hangingPunct="0">
              <a:spcBef>
                <a:spcPct val="30000"/>
              </a:spcBef>
              <a:defRPr sz="1200">
                <a:solidFill>
                  <a:schemeClr val="tx1"/>
                </a:solidFill>
                <a:latin typeface="Arial" charset="0"/>
                <a:ea typeface="ＭＳ Ｐゴシック" charset="-128"/>
              </a:defRPr>
            </a:lvl2pPr>
            <a:lvl3pPr marL="1143000" indent="-228600" algn="l" defTabSz="931863" eaLnBrk="0" hangingPunct="0">
              <a:spcBef>
                <a:spcPct val="30000"/>
              </a:spcBef>
              <a:defRPr sz="1200">
                <a:solidFill>
                  <a:schemeClr val="tx1"/>
                </a:solidFill>
                <a:latin typeface="Arial" charset="0"/>
                <a:ea typeface="ＭＳ Ｐゴシック" charset="-128"/>
              </a:defRPr>
            </a:lvl3pPr>
            <a:lvl4pPr marL="51173063" indent="-49776063" algn="l" defTabSz="931863" eaLnBrk="0" hangingPunct="0">
              <a:spcBef>
                <a:spcPct val="30000"/>
              </a:spcBef>
              <a:defRPr sz="1200">
                <a:solidFill>
                  <a:schemeClr val="tx1"/>
                </a:solidFill>
                <a:latin typeface="Arial" charset="0"/>
                <a:ea typeface="ＭＳ Ｐゴシック" charset="-128"/>
              </a:defRPr>
            </a:lvl4pPr>
            <a:lvl5pPr marL="2057400" indent="-228600" algn="l" defTabSz="931863" eaLnBrk="0" hangingPunct="0">
              <a:spcBef>
                <a:spcPct val="30000"/>
              </a:spcBef>
              <a:defRPr sz="1200">
                <a:solidFill>
                  <a:schemeClr val="tx1"/>
                </a:solidFill>
                <a:latin typeface="Arial" charset="0"/>
                <a:ea typeface="ＭＳ Ｐゴシック" charset="-128"/>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endParaRPr lang="en-US" altLang="en-US" dirty="0"/>
          </a:p>
        </p:txBody>
      </p:sp>
      <p:sp>
        <p:nvSpPr>
          <p:cNvPr id="109572" name="Rectangle 2"/>
          <p:cNvSpPr>
            <a:spLocks noGrp="1" noRot="1" noChangeAspect="1" noChangeArrowheads="1" noTextEdit="1"/>
          </p:cNvSpPr>
          <p:nvPr>
            <p:ph type="sldImg"/>
          </p:nvPr>
        </p:nvSpPr>
        <p:spPr>
          <a:xfrm>
            <a:off x="1257300" y="719138"/>
            <a:ext cx="4800600" cy="3600450"/>
          </a:xfrm>
          <a:ln/>
        </p:spPr>
      </p:sp>
      <p:sp>
        <p:nvSpPr>
          <p:cNvPr id="109573" name="Rectangle 3"/>
          <p:cNvSpPr>
            <a:spLocks noGrp="1" noChangeArrowheads="1"/>
          </p:cNvSpPr>
          <p:nvPr>
            <p:ph type="body" idx="1"/>
          </p:nvPr>
        </p:nvSpPr>
        <p:spPr>
          <a:noFill/>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174B12F8-A4C7-49E9-A7C0-279B97B0EE67}" type="slidenum">
              <a:rPr lang="en-US" altLang="en-US" smtClean="0"/>
              <a:pPr>
                <a:defRPr/>
              </a:pPr>
              <a:t>21</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200" dirty="0"/>
          </a:p>
        </p:txBody>
      </p:sp>
      <p:sp>
        <p:nvSpPr>
          <p:cNvPr id="4" name="Slide Number Placeholder 3"/>
          <p:cNvSpPr>
            <a:spLocks noGrp="1"/>
          </p:cNvSpPr>
          <p:nvPr>
            <p:ph type="sldNum" sz="quarter" idx="5"/>
          </p:nvPr>
        </p:nvSpPr>
        <p:spPr/>
        <p:txBody>
          <a:bodyPr/>
          <a:lstStyle/>
          <a:p>
            <a:pPr>
              <a:defRPr/>
            </a:pPr>
            <a:fld id="{25FE62DC-6B26-4369-9B57-C07671640E50}" type="slidenum">
              <a:rPr lang="en-US" altLang="en-US" smtClean="0"/>
              <a:pPr>
                <a:defRPr/>
              </a:pPr>
              <a:t>23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8DFF545C-5459-4EE9-9ABE-54140C73F588}" type="slidenum">
              <a:rPr lang="en-US" altLang="en-US" smtClean="0"/>
              <a:pPr>
                <a:defRPr/>
              </a:pPr>
              <a:t>24</a:t>
            </a:fld>
            <a:endParaRPr lang="en-US" altLang="en-US"/>
          </a:p>
        </p:txBody>
      </p:sp>
    </p:spTree>
    <p:extLst>
      <p:ext uri="{BB962C8B-B14F-4D97-AF65-F5344CB8AC3E}">
        <p14:creationId xmlns:p14="http://schemas.microsoft.com/office/powerpoint/2010/main" val="4020366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sp>
      <p:sp>
        <p:nvSpPr>
          <p:cNvPr id="118787" name="Rectangle 3"/>
          <p:cNvSpPr>
            <a:spLocks noGrp="1" noChangeArrowheads="1"/>
          </p:cNvSpPr>
          <p:nvPr>
            <p:ph type="body" idx="1"/>
          </p:nvPr>
        </p:nvSpPr>
        <p:spPr>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r>
              <a:rPr lang="en-US" altLang="en-US" dirty="0">
                <a:ea typeface="ＭＳ Ｐゴシック" pitchFamily="34" charset="-128"/>
              </a:rPr>
              <a:t>Industrial Accident Leave – Districts may by rule, require a waiting period before an employee is entitled to this benefit (up to 3 years)</a:t>
            </a:r>
          </a:p>
          <a:p>
            <a:r>
              <a:rPr lang="en-US" altLang="en-US" dirty="0">
                <a:ea typeface="ＭＳ Ｐゴシック" pitchFamily="34" charset="-128"/>
              </a:rPr>
              <a:t>Absence of rules and regulations adopted by board (thru either BP or CBA) specifying 60 day limit gives employees UNLIMITED industrial accident leave!!! The Board should absolutely make rules and regulations about this.  The Board can provided specifications as to who can qualify for this service, such as how long they've served, but it can't be in excess of three years and all of the employee's work must account for it. If you don't, then the statute allows for a </a:t>
            </a:r>
            <a:r>
              <a:rPr lang="en-US" altLang="en-US" dirty="0" err="1">
                <a:ea typeface="ＭＳ Ｐゴシック" pitchFamily="34" charset="-128"/>
              </a:rPr>
              <a:t>neverending</a:t>
            </a:r>
            <a:r>
              <a:rPr lang="en-US" altLang="en-US" dirty="0">
                <a:ea typeface="ＭＳ Ｐゴシック" pitchFamily="34" charset="-128"/>
              </a:rPr>
              <a:t> amount of leave and without any specification of service </a:t>
            </a:r>
            <a:r>
              <a:rPr lang="en-US" altLang="en-US" dirty="0" err="1">
                <a:ea typeface="ＭＳ Ｐゴシック" pitchFamily="34" charset="-128"/>
              </a:rPr>
              <a:t>minimus</a:t>
            </a:r>
            <a:r>
              <a:rPr lang="en-US" altLang="en-US" dirty="0">
                <a:ea typeface="ＭＳ Ｐゴシック" pitchFamily="34" charset="-128"/>
              </a:rPr>
              <a:t>.</a:t>
            </a:r>
          </a:p>
          <a:p>
            <a:r>
              <a:rPr lang="en-US" altLang="en-US" dirty="0">
                <a:ea typeface="ＭＳ Ｐゴシック" pitchFamily="34" charset="-128"/>
              </a:rPr>
              <a:t>After the 60 working days with full pay, then the other sick leave or vacation is kicked in.  But if workers compensation is given, then the employee is only entitled to use whatever sick leave or vacation he/she has left, when added to the workers compensation, to the full salary he/she would have been given.</a:t>
            </a:r>
          </a:p>
          <a:p>
            <a:endParaRPr lang="en-US" altLang="en-US" dirty="0">
              <a:ea typeface="ＭＳ Ｐゴシック" pitchFamily="34" charset="-128"/>
            </a:endParaRPr>
          </a:p>
          <a:p>
            <a:r>
              <a:rPr lang="en-US" altLang="en-US" dirty="0">
                <a:ea typeface="ＭＳ Ｐゴシック" pitchFamily="34" charset="-128"/>
              </a:rPr>
              <a:t>Industrial leave is taken regardless if the employee is compensated through workers' compensation. </a:t>
            </a:r>
            <a:r>
              <a:rPr lang="en-US" sz="1200" kern="1200" dirty="0">
                <a:solidFill>
                  <a:schemeClr val="tx1"/>
                </a:solidFill>
                <a:effectLst/>
                <a:latin typeface="Arial" charset="0"/>
                <a:ea typeface="ＭＳ Ｐゴシック" charset="0"/>
                <a:cs typeface="ＭＳ Ｐゴシック" charset="0"/>
              </a:rPr>
              <a:t>Payment for wages lost on any day shall not, when added to an award granted the employee under the workers’ compensation laws of this state, exceed the normal wage for the day.</a:t>
            </a:r>
            <a:endParaRPr lang="en-US" altLang="en-US" dirty="0">
              <a:ea typeface="ＭＳ Ｐゴシック" pitchFamily="34" charset="-128"/>
            </a:endParaRPr>
          </a:p>
          <a:p>
            <a:endParaRPr lang="en-US" altLang="en-US" dirty="0">
              <a:ea typeface="ＭＳ Ｐゴシック" pitchFamily="34" charset="-128"/>
            </a:endParaRPr>
          </a:p>
          <a:p>
            <a:r>
              <a:rPr lang="en-US" altLang="en-US" dirty="0">
                <a:ea typeface="ＭＳ Ｐゴシック" pitchFamily="34" charset="-128"/>
              </a:rPr>
              <a:t>Applies to both merit and non-merit districts.</a:t>
            </a:r>
          </a:p>
          <a:p>
            <a:r>
              <a:rPr lang="en-US" altLang="en-US" dirty="0">
                <a:ea typeface="ＭＳ Ｐゴシック" pitchFamily="34" charset="-128"/>
              </a:rPr>
              <a:t>Use of leave when employee receiving </a:t>
            </a:r>
            <a:r>
              <a:rPr lang="en-US" altLang="en-US" dirty="0" err="1">
                <a:ea typeface="ＭＳ Ｐゴシック" pitchFamily="34" charset="-128"/>
              </a:rPr>
              <a:t>TDI</a:t>
            </a:r>
            <a:r>
              <a:rPr lang="en-US" altLang="en-US" dirty="0">
                <a:ea typeface="ＭＳ Ｐゴシック" pitchFamily="34" charset="-128"/>
              </a:rPr>
              <a:t> benefits – “one for one”/60 days don’t extend when </a:t>
            </a:r>
            <a:r>
              <a:rPr lang="en-US" altLang="en-US" dirty="0" err="1">
                <a:ea typeface="ＭＳ Ｐゴシック" pitchFamily="34" charset="-128"/>
              </a:rPr>
              <a:t>TDI</a:t>
            </a:r>
            <a:r>
              <a:rPr lang="en-US" altLang="en-US" dirty="0">
                <a:ea typeface="ＭＳ Ｐゴシック" pitchFamily="34" charset="-128"/>
              </a:rPr>
              <a:t> benefits applied</a:t>
            </a:r>
          </a:p>
        </p:txBody>
      </p:sp>
    </p:spTree>
    <p:extLst>
      <p:ext uri="{BB962C8B-B14F-4D97-AF65-F5344CB8AC3E}">
        <p14:creationId xmlns:p14="http://schemas.microsoft.com/office/powerpoint/2010/main" val="85685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B8494AC6-4C6C-41F9-81B9-ACD366E3AC40}" type="slidenum">
              <a:rPr lang="en-US" altLang="en-US" smtClean="0"/>
              <a:pPr>
                <a:defRPr/>
              </a:pPr>
              <a:t>27</a:t>
            </a:fld>
            <a:endParaRPr lang="en-US" altLang="en-US"/>
          </a:p>
        </p:txBody>
      </p:sp>
    </p:spTree>
    <p:extLst>
      <p:ext uri="{BB962C8B-B14F-4D97-AF65-F5344CB8AC3E}">
        <p14:creationId xmlns:p14="http://schemas.microsoft.com/office/powerpoint/2010/main" val="1814249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B8494AC6-4C6C-41F9-81B9-ACD366E3AC40}" type="slidenum">
              <a:rPr lang="en-US" altLang="en-US" smtClean="0"/>
              <a:pPr>
                <a:defRPr/>
              </a:pPr>
              <a:t>28</a:t>
            </a:fld>
            <a:endParaRPr lang="en-US" altLang="en-US"/>
          </a:p>
        </p:txBody>
      </p:sp>
    </p:spTree>
    <p:extLst>
      <p:ext uri="{BB962C8B-B14F-4D97-AF65-F5344CB8AC3E}">
        <p14:creationId xmlns:p14="http://schemas.microsoft.com/office/powerpoint/2010/main" val="1073725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B8494AC6-4C6C-41F9-81B9-ACD366E3AC40}" type="slidenum">
              <a:rPr lang="en-US" altLang="en-US" smtClean="0"/>
              <a:pPr>
                <a:defRPr/>
              </a:pPr>
              <a:t>29</a:t>
            </a:fld>
            <a:endParaRPr lang="en-US" altLang="en-US"/>
          </a:p>
        </p:txBody>
      </p:sp>
    </p:spTree>
    <p:extLst>
      <p:ext uri="{BB962C8B-B14F-4D97-AF65-F5344CB8AC3E}">
        <p14:creationId xmlns:p14="http://schemas.microsoft.com/office/powerpoint/2010/main" val="869811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B8494AC6-4C6C-41F9-81B9-ACD366E3AC40}" type="slidenum">
              <a:rPr lang="en-US" altLang="en-US" smtClean="0"/>
              <a:pPr>
                <a:defRPr/>
              </a:pPr>
              <a:t>30</a:t>
            </a:fld>
            <a:endParaRPr lang="en-US" altLang="en-US"/>
          </a:p>
        </p:txBody>
      </p:sp>
    </p:spTree>
    <p:extLst>
      <p:ext uri="{BB962C8B-B14F-4D97-AF65-F5344CB8AC3E}">
        <p14:creationId xmlns:p14="http://schemas.microsoft.com/office/powerpoint/2010/main" val="1833136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27"/>
          <p:cNvSpPr>
            <a:spLocks noChangeArrowheads="1"/>
          </p:cNvSpPr>
          <p:nvPr userDrawn="1"/>
        </p:nvSpPr>
        <p:spPr bwMode="auto">
          <a:xfrm>
            <a:off x="8305802" y="6096001"/>
            <a:ext cx="70326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0" tIns="216000" rIns="0" bIns="144000"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F900C323-52EC-462B-8879-14C85B2E3AA2}" type="slidenum">
              <a:rPr lang="de-DE" altLang="en-US" sz="800" b="1" smtClean="0">
                <a:solidFill>
                  <a:schemeClr val="bg1"/>
                </a:solidFill>
                <a:latin typeface="Tahoma" pitchFamily="34" charset="0"/>
              </a:rPr>
              <a:pPr>
                <a:defRPr/>
              </a:pPr>
              <a:t>‹#›</a:t>
            </a:fld>
            <a:endParaRPr lang="de-DE" altLang="en-US" sz="800" b="1">
              <a:solidFill>
                <a:schemeClr val="bg1"/>
              </a:solidFill>
              <a:latin typeface="Tahoma" pitchFamily="34" charset="0"/>
            </a:endParaRPr>
          </a:p>
        </p:txBody>
      </p:sp>
      <p:sp>
        <p:nvSpPr>
          <p:cNvPr id="39955" name="Rectangle 19"/>
          <p:cNvSpPr>
            <a:spLocks noGrp="1" noChangeArrowheads="1"/>
          </p:cNvSpPr>
          <p:nvPr>
            <p:ph type="ctrTitle"/>
          </p:nvPr>
        </p:nvSpPr>
        <p:spPr>
          <a:xfrm>
            <a:off x="228600" y="1371600"/>
            <a:ext cx="8610600" cy="914400"/>
          </a:xfrm>
        </p:spPr>
        <p:txBody>
          <a:bodyPr/>
          <a:lstStyle>
            <a:lvl1pPr algn="r">
              <a:defRPr sz="4400"/>
            </a:lvl1pPr>
          </a:lstStyle>
          <a:p>
            <a:pPr lvl="0"/>
            <a:r>
              <a:rPr lang="en-US" noProof="0" dirty="0"/>
              <a:t>Click to edit Master title style</a:t>
            </a:r>
          </a:p>
        </p:txBody>
      </p:sp>
      <p:sp>
        <p:nvSpPr>
          <p:cNvPr id="39956" name="Rectangle 20"/>
          <p:cNvSpPr>
            <a:spLocks noGrp="1" noChangeArrowheads="1"/>
          </p:cNvSpPr>
          <p:nvPr>
            <p:ph type="subTitle" idx="1"/>
          </p:nvPr>
        </p:nvSpPr>
        <p:spPr>
          <a:xfrm>
            <a:off x="228600" y="2362200"/>
            <a:ext cx="8610600" cy="1143000"/>
          </a:xfrm>
        </p:spPr>
        <p:txBody>
          <a:bodyPr/>
          <a:lstStyle>
            <a:lvl1pPr marL="0" indent="0" algn="r">
              <a:buFont typeface="Wingdings" charset="0"/>
              <a:buNone/>
              <a:defRPr sz="3400"/>
            </a:lvl1pPr>
          </a:lstStyle>
          <a:p>
            <a:pPr lvl="0"/>
            <a:r>
              <a:rPr lang="en-US" noProof="0" dirty="0"/>
              <a:t>Click to edit Master subtitle style</a:t>
            </a:r>
          </a:p>
        </p:txBody>
      </p:sp>
    </p:spTree>
    <p:extLst>
      <p:ext uri="{BB962C8B-B14F-4D97-AF65-F5344CB8AC3E}">
        <p14:creationId xmlns:p14="http://schemas.microsoft.com/office/powerpoint/2010/main" val="2161962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1123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3328988"/>
            <a:ext cx="7772400" cy="1362075"/>
          </a:xfrm>
        </p:spPr>
        <p:txBody>
          <a:bodyPr/>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457200" y="1828801"/>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3521422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itle 1"/>
          <p:cNvSpPr>
            <a:spLocks noGrp="1"/>
          </p:cNvSpPr>
          <p:nvPr>
            <p:ph type="title"/>
          </p:nvPr>
        </p:nvSpPr>
        <p:spPr>
          <a:xfrm>
            <a:off x="228600" y="228600"/>
            <a:ext cx="8610600" cy="1371600"/>
          </a:xfrm>
        </p:spPr>
        <p:txBody>
          <a:bodyPr/>
          <a:lstStyle/>
          <a:p>
            <a:r>
              <a:rPr lang="en-US" dirty="0"/>
              <a:t>Click to edit Master title style</a:t>
            </a:r>
          </a:p>
        </p:txBody>
      </p:sp>
      <p:sp>
        <p:nvSpPr>
          <p:cNvPr id="6" name="Content Placeholder 2"/>
          <p:cNvSpPr>
            <a:spLocks noGrp="1"/>
          </p:cNvSpPr>
          <p:nvPr>
            <p:ph idx="1"/>
          </p:nvPr>
        </p:nvSpPr>
        <p:spPr>
          <a:xfrm>
            <a:off x="228600" y="1752600"/>
            <a:ext cx="8610600" cy="3962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7291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926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22511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7172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0872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34865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345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1856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034166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7849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46653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4178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8605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325996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985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206234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9"/>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58152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1"/>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9315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6661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877708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10601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65649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457200" y="1600201"/>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49043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3842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28559783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81488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83396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9"/>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102919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200" y="1600201"/>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84864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50262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7"/>
          <p:cNvSpPr>
            <a:spLocks noChangeArrowheads="1"/>
          </p:cNvSpPr>
          <p:nvPr userDrawn="1"/>
        </p:nvSpPr>
        <p:spPr bwMode="auto">
          <a:xfrm>
            <a:off x="8288338" y="6096001"/>
            <a:ext cx="70326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0" tIns="216000" rIns="0" bIns="144000"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CC1C4621-B708-4EE1-AD4D-A55840699EBE}" type="slidenum">
              <a:rPr lang="de-DE" altLang="en-US" sz="800" b="1" smtClean="0">
                <a:solidFill>
                  <a:srgbClr val="000000"/>
                </a:solidFill>
                <a:latin typeface="Tahoma" pitchFamily="34" charset="0"/>
              </a:rPr>
              <a:pPr>
                <a:defRPr/>
              </a:pPr>
              <a:t>‹#›</a:t>
            </a:fld>
            <a:endParaRPr lang="de-DE" altLang="en-US" sz="800" b="1">
              <a:solidFill>
                <a:srgbClr val="000000"/>
              </a:solidFill>
              <a:latin typeface="Tahoma" pitchFamily="34" charset="0"/>
            </a:endParaRPr>
          </a:p>
        </p:txBody>
      </p:sp>
      <p:pic>
        <p:nvPicPr>
          <p:cNvPr id="5" name="Picture 64" descr="office bar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53000" y="6400801"/>
            <a:ext cx="403860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6" name="Rectangle 14"/>
          <p:cNvSpPr>
            <a:spLocks noGrp="1" noChangeArrowheads="1"/>
          </p:cNvSpPr>
          <p:nvPr>
            <p:ph type="ctrTitle"/>
          </p:nvPr>
        </p:nvSpPr>
        <p:spPr>
          <a:xfrm>
            <a:off x="228600" y="1828801"/>
            <a:ext cx="8534400" cy="1927225"/>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nchor="ctr" anchorCtr="1"/>
          <a:lstStyle>
            <a:lvl1pPr>
              <a:defRPr/>
            </a:lvl1pPr>
          </a:lstStyle>
          <a:p>
            <a:pPr lvl="0"/>
            <a:r>
              <a:rPr lang="en-US" altLang="en-US" noProof="0"/>
              <a:t>Click to edit Master title style</a:t>
            </a:r>
          </a:p>
        </p:txBody>
      </p:sp>
      <p:sp>
        <p:nvSpPr>
          <p:cNvPr id="38927" name="Rectangle 15"/>
          <p:cNvSpPr>
            <a:spLocks noGrp="1" noChangeArrowheads="1"/>
          </p:cNvSpPr>
          <p:nvPr>
            <p:ph type="body" idx="1"/>
          </p:nvPr>
        </p:nvSpPr>
        <p:spPr>
          <a:xfrm>
            <a:off x="3048000" y="3886200"/>
            <a:ext cx="5715000" cy="1752600"/>
          </a:xfrm>
          <a:extLst>
            <a:ext uri="{FAA26D3D-D897-4be2-8F04-BA451C77F1D7}"/>
          </a:extLst>
        </p:spPr>
        <p:txBody>
          <a:bodyPr/>
          <a:lstStyle>
            <a:lvl1pPr marL="0" indent="0">
              <a:buFont typeface="Wingdings" pitchFamily="2" charset="2"/>
              <a:buNone/>
              <a:defRPr/>
            </a:lvl1pPr>
          </a:lstStyle>
          <a:p>
            <a:pPr lvl="0"/>
            <a:r>
              <a:rPr lang="en-US" altLang="en-US" noProof="0"/>
              <a:t>Click to edit Master subtitle style</a:t>
            </a:r>
          </a:p>
        </p:txBody>
      </p:sp>
    </p:spTree>
    <p:extLst>
      <p:ext uri="{BB962C8B-B14F-4D97-AF65-F5344CB8AC3E}">
        <p14:creationId xmlns:p14="http://schemas.microsoft.com/office/powerpoint/2010/main" val="447993070"/>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6626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021491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1" y="1295400"/>
            <a:ext cx="42291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1" y="1295400"/>
            <a:ext cx="42291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84474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01713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79299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22935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828777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431293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32586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228600"/>
            <a:ext cx="2152651"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1" y="228600"/>
            <a:ext cx="6305551"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620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8926" name="Rectangle 14"/>
          <p:cNvSpPr>
            <a:spLocks noGrp="1" noChangeArrowheads="1"/>
          </p:cNvSpPr>
          <p:nvPr>
            <p:ph type="title"/>
          </p:nvPr>
        </p:nvSpPr>
        <p:spPr bwMode="auto">
          <a:xfrm>
            <a:off x="228600" y="228600"/>
            <a:ext cx="8610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38927" name="Rectangle 15"/>
          <p:cNvSpPr>
            <a:spLocks noGrp="1" noChangeArrowheads="1"/>
          </p:cNvSpPr>
          <p:nvPr>
            <p:ph type="body" idx="1"/>
          </p:nvPr>
        </p:nvSpPr>
        <p:spPr bwMode="auto">
          <a:xfrm>
            <a:off x="228600" y="1371600"/>
            <a:ext cx="86106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27"/>
          <p:cNvSpPr>
            <a:spLocks noChangeArrowheads="1"/>
          </p:cNvSpPr>
          <p:nvPr userDrawn="1"/>
        </p:nvSpPr>
        <p:spPr bwMode="auto">
          <a:xfrm>
            <a:off x="8305802" y="6096001"/>
            <a:ext cx="70326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0" tIns="216000" rIns="0" bIns="144000"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5722A970-54A7-486F-857C-60D872B2449F}" type="slidenum">
              <a:rPr lang="de-DE" altLang="en-US" sz="800" b="1" smtClean="0">
                <a:latin typeface="Tahoma" pitchFamily="34" charset="0"/>
              </a:rPr>
              <a:pPr>
                <a:defRPr/>
              </a:pPr>
              <a:t>‹#›</a:t>
            </a:fld>
            <a:endParaRPr lang="de-DE" altLang="en-US" sz="800" b="1">
              <a:latin typeface="Tahoma" pitchFamily="34" charset="0"/>
            </a:endParaRPr>
          </a:p>
        </p:txBody>
      </p:sp>
    </p:spTree>
  </p:cSld>
  <p:clrMap bg1="lt1" tx1="dk1" bg2="lt2" tx2="dk2" accent1="accent1" accent2="accent2" accent3="accent3" accent4="accent4" accent5="accent5" accent6="accent6" hlink="hlink" folHlink="folHlink"/>
  <p:sldLayoutIdLst>
    <p:sldLayoutId id="2147484009"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hf hdr="0" dt="0"/>
  <p:txStyles>
    <p:titleStyle>
      <a:lvl1pPr algn="l" rtl="0" eaLnBrk="0" fontAlgn="base" hangingPunct="0">
        <a:spcBef>
          <a:spcPct val="0"/>
        </a:spcBef>
        <a:spcAft>
          <a:spcPct val="0"/>
        </a:spcAft>
        <a:defRPr sz="4400">
          <a:solidFill>
            <a:schemeClr val="tx1"/>
          </a:solidFill>
          <a:latin typeface="Tahoma"/>
          <a:ea typeface="+mj-ea"/>
          <a:cs typeface="Tahoma"/>
        </a:defRPr>
      </a:lvl1pPr>
      <a:lvl2pPr algn="l" rtl="0" eaLnBrk="0" fontAlgn="base" hangingPunct="0">
        <a:spcBef>
          <a:spcPct val="0"/>
        </a:spcBef>
        <a:spcAft>
          <a:spcPct val="0"/>
        </a:spcAft>
        <a:defRPr sz="4400">
          <a:solidFill>
            <a:schemeClr val="tx1"/>
          </a:solidFill>
          <a:latin typeface="Tahoma" charset="0"/>
          <a:ea typeface="ＭＳ Ｐゴシック" charset="0"/>
          <a:cs typeface="Tahoma" pitchFamily="34" charset="0"/>
        </a:defRPr>
      </a:lvl2pPr>
      <a:lvl3pPr algn="l" rtl="0" eaLnBrk="0" fontAlgn="base" hangingPunct="0">
        <a:spcBef>
          <a:spcPct val="0"/>
        </a:spcBef>
        <a:spcAft>
          <a:spcPct val="0"/>
        </a:spcAft>
        <a:defRPr sz="4400">
          <a:solidFill>
            <a:schemeClr val="tx1"/>
          </a:solidFill>
          <a:latin typeface="Tahoma" charset="0"/>
          <a:ea typeface="ＭＳ Ｐゴシック" charset="0"/>
          <a:cs typeface="Tahoma" pitchFamily="34" charset="0"/>
        </a:defRPr>
      </a:lvl3pPr>
      <a:lvl4pPr algn="l" rtl="0" eaLnBrk="0" fontAlgn="base" hangingPunct="0">
        <a:spcBef>
          <a:spcPct val="0"/>
        </a:spcBef>
        <a:spcAft>
          <a:spcPct val="0"/>
        </a:spcAft>
        <a:defRPr sz="4400">
          <a:solidFill>
            <a:schemeClr val="tx1"/>
          </a:solidFill>
          <a:latin typeface="Tahoma" charset="0"/>
          <a:ea typeface="ＭＳ Ｐゴシック" charset="0"/>
          <a:cs typeface="Tahoma" pitchFamily="34" charset="0"/>
        </a:defRPr>
      </a:lvl4pPr>
      <a:lvl5pPr algn="l" rtl="0" eaLnBrk="0" fontAlgn="base" hangingPunct="0">
        <a:spcBef>
          <a:spcPct val="0"/>
        </a:spcBef>
        <a:spcAft>
          <a:spcPct val="0"/>
        </a:spcAft>
        <a:defRPr sz="4400">
          <a:solidFill>
            <a:schemeClr val="tx1"/>
          </a:solidFill>
          <a:latin typeface="Tahoma" charset="0"/>
          <a:ea typeface="ＭＳ Ｐゴシック" charset="0"/>
          <a:cs typeface="Tahoma" pitchFamily="34" charset="0"/>
        </a:defRPr>
      </a:lvl5pPr>
      <a:lvl6pPr marL="457200" algn="l" rtl="0" fontAlgn="base">
        <a:spcBef>
          <a:spcPct val="0"/>
        </a:spcBef>
        <a:spcAft>
          <a:spcPct val="0"/>
        </a:spcAft>
        <a:defRPr sz="4400">
          <a:solidFill>
            <a:schemeClr val="tx1"/>
          </a:solidFill>
          <a:latin typeface="Arial" charset="0"/>
          <a:ea typeface="ＭＳ Ｐゴシック" charset="0"/>
        </a:defRPr>
      </a:lvl6pPr>
      <a:lvl7pPr marL="914400" algn="l" rtl="0" fontAlgn="base">
        <a:spcBef>
          <a:spcPct val="0"/>
        </a:spcBef>
        <a:spcAft>
          <a:spcPct val="0"/>
        </a:spcAft>
        <a:defRPr sz="4400">
          <a:solidFill>
            <a:schemeClr val="tx1"/>
          </a:solidFill>
          <a:latin typeface="Arial" charset="0"/>
          <a:ea typeface="ＭＳ Ｐゴシック" charset="0"/>
        </a:defRPr>
      </a:lvl7pPr>
      <a:lvl8pPr marL="1371600" algn="l" rtl="0" fontAlgn="base">
        <a:spcBef>
          <a:spcPct val="0"/>
        </a:spcBef>
        <a:spcAft>
          <a:spcPct val="0"/>
        </a:spcAft>
        <a:defRPr sz="4400">
          <a:solidFill>
            <a:schemeClr val="tx1"/>
          </a:solidFill>
          <a:latin typeface="Arial" charset="0"/>
          <a:ea typeface="ＭＳ Ｐゴシック" charset="0"/>
        </a:defRPr>
      </a:lvl8pPr>
      <a:lvl9pPr marL="1828800" algn="l" rtl="0" fontAlgn="base">
        <a:spcBef>
          <a:spcPct val="0"/>
        </a:spcBef>
        <a:spcAft>
          <a:spcPct val="0"/>
        </a:spcAft>
        <a:defRPr sz="4400">
          <a:solidFill>
            <a:schemeClr val="tx1"/>
          </a:solidFill>
          <a:latin typeface="Arial" charset="0"/>
          <a:ea typeface="ＭＳ Ｐゴシック" charset="0"/>
        </a:defRPr>
      </a:lvl9pPr>
    </p:titleStyle>
    <p:bodyStyle>
      <a:lvl1pPr marL="342900" indent="-342900" algn="l" rtl="0" eaLnBrk="0" fontAlgn="base" hangingPunct="0">
        <a:spcBef>
          <a:spcPct val="20000"/>
        </a:spcBef>
        <a:spcAft>
          <a:spcPct val="0"/>
        </a:spcAft>
        <a:buClr>
          <a:srgbClr val="8CC63E"/>
        </a:buClr>
        <a:buSzPct val="75000"/>
        <a:buFont typeface="Wingdings" pitchFamily="2" charset="2"/>
        <a:buChar char="n"/>
        <a:defRPr sz="3200">
          <a:solidFill>
            <a:schemeClr val="tx1"/>
          </a:solidFill>
          <a:latin typeface="Tahoma"/>
          <a:ea typeface="+mn-ea"/>
          <a:cs typeface="Tahoma"/>
        </a:defRPr>
      </a:lvl1pPr>
      <a:lvl2pPr marL="742950" indent="-285750" algn="l" rtl="0" eaLnBrk="0" fontAlgn="base" hangingPunct="0">
        <a:spcBef>
          <a:spcPct val="20000"/>
        </a:spcBef>
        <a:spcAft>
          <a:spcPct val="0"/>
        </a:spcAft>
        <a:buClr>
          <a:srgbClr val="8CC63E"/>
        </a:buClr>
        <a:buSzPct val="75000"/>
        <a:buFont typeface="Wingdings" pitchFamily="2" charset="2"/>
        <a:buChar char="¨"/>
        <a:defRPr sz="2800">
          <a:solidFill>
            <a:schemeClr val="tx1"/>
          </a:solidFill>
          <a:latin typeface="Tahoma"/>
          <a:ea typeface="+mn-ea"/>
          <a:cs typeface="Tahoma"/>
        </a:defRPr>
      </a:lvl2pPr>
      <a:lvl3pPr marL="1143000" indent="-228600" algn="l" rtl="0" eaLnBrk="0" fontAlgn="base" hangingPunct="0">
        <a:spcBef>
          <a:spcPct val="20000"/>
        </a:spcBef>
        <a:spcAft>
          <a:spcPct val="0"/>
        </a:spcAft>
        <a:buClr>
          <a:srgbClr val="8CC63E"/>
        </a:buClr>
        <a:buSzPct val="75000"/>
        <a:buFont typeface="Wingdings" pitchFamily="2" charset="2"/>
        <a:buChar char="n"/>
        <a:defRPr sz="2400">
          <a:solidFill>
            <a:schemeClr val="tx1"/>
          </a:solidFill>
          <a:latin typeface="Tahoma"/>
          <a:ea typeface="+mn-ea"/>
          <a:cs typeface="Tahoma"/>
        </a:defRPr>
      </a:lvl3pPr>
      <a:lvl4pPr marL="1600200" indent="-228600" algn="l" rtl="0" eaLnBrk="0" fontAlgn="base" hangingPunct="0">
        <a:spcBef>
          <a:spcPct val="20000"/>
        </a:spcBef>
        <a:spcAft>
          <a:spcPct val="0"/>
        </a:spcAft>
        <a:buClr>
          <a:srgbClr val="8CC63E"/>
        </a:buClr>
        <a:buSzPct val="75000"/>
        <a:buFont typeface="Wingdings" pitchFamily="2" charset="2"/>
        <a:buChar char="¨"/>
        <a:defRPr sz="2000">
          <a:solidFill>
            <a:schemeClr val="tx1"/>
          </a:solidFill>
          <a:latin typeface="Tahoma"/>
          <a:ea typeface="+mn-ea"/>
          <a:cs typeface="Tahoma"/>
        </a:defRPr>
      </a:lvl4pPr>
      <a:lvl5pPr marL="2057400" indent="-228600" algn="l" rtl="0" eaLnBrk="0" fontAlgn="base" hangingPunct="0">
        <a:spcBef>
          <a:spcPct val="20000"/>
        </a:spcBef>
        <a:spcAft>
          <a:spcPct val="0"/>
        </a:spcAft>
        <a:buClr>
          <a:srgbClr val="8CC63E"/>
        </a:buClr>
        <a:buSzPct val="75000"/>
        <a:buFont typeface="Wingdings" pitchFamily="2" charset="2"/>
        <a:buChar char="§"/>
        <a:defRPr sz="2000">
          <a:solidFill>
            <a:schemeClr val="tx1"/>
          </a:solidFill>
          <a:latin typeface="Tahoma"/>
          <a:ea typeface="+mn-ea"/>
          <a:cs typeface="Tahoma"/>
        </a:defRPr>
      </a:lvl5pPr>
      <a:lvl6pPr marL="2514600" indent="-228600" algn="l" rtl="0" fontAlgn="base">
        <a:spcBef>
          <a:spcPct val="20000"/>
        </a:spcBef>
        <a:spcAft>
          <a:spcPct val="0"/>
        </a:spcAft>
        <a:buClr>
          <a:srgbClr val="8CC63E"/>
        </a:buClr>
        <a:buFont typeface="Wingdings" charset="0"/>
        <a:buChar char="§"/>
        <a:defRPr sz="2000">
          <a:solidFill>
            <a:schemeClr val="tx1"/>
          </a:solidFill>
          <a:latin typeface="+mn-lt"/>
          <a:ea typeface="+mn-ea"/>
        </a:defRPr>
      </a:lvl6pPr>
      <a:lvl7pPr marL="2971800" indent="-228600" algn="l" rtl="0" fontAlgn="base">
        <a:spcBef>
          <a:spcPct val="20000"/>
        </a:spcBef>
        <a:spcAft>
          <a:spcPct val="0"/>
        </a:spcAft>
        <a:buClr>
          <a:srgbClr val="8CC63E"/>
        </a:buClr>
        <a:buFont typeface="Wingdings" charset="0"/>
        <a:buChar char="§"/>
        <a:defRPr sz="2000">
          <a:solidFill>
            <a:schemeClr val="tx1"/>
          </a:solidFill>
          <a:latin typeface="+mn-lt"/>
          <a:ea typeface="+mn-ea"/>
        </a:defRPr>
      </a:lvl7pPr>
      <a:lvl8pPr marL="3429000" indent="-228600" algn="l" rtl="0" fontAlgn="base">
        <a:spcBef>
          <a:spcPct val="20000"/>
        </a:spcBef>
        <a:spcAft>
          <a:spcPct val="0"/>
        </a:spcAft>
        <a:buClr>
          <a:srgbClr val="8CC63E"/>
        </a:buClr>
        <a:buFont typeface="Wingdings" charset="0"/>
        <a:buChar char="§"/>
        <a:defRPr sz="2000">
          <a:solidFill>
            <a:schemeClr val="tx1"/>
          </a:solidFill>
          <a:latin typeface="+mn-lt"/>
          <a:ea typeface="+mn-ea"/>
        </a:defRPr>
      </a:lvl8pPr>
      <a:lvl9pPr marL="3886200" indent="-228600" algn="l" rtl="0" fontAlgn="base">
        <a:spcBef>
          <a:spcPct val="20000"/>
        </a:spcBef>
        <a:spcAft>
          <a:spcPct val="0"/>
        </a:spcAft>
        <a:buClr>
          <a:srgbClr val="8CC63E"/>
        </a:buClr>
        <a:buFont typeface="Wingdings" charset="0"/>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1508" name="Rectangle 27"/>
          <p:cNvSpPr>
            <a:spLocks noChangeArrowheads="1"/>
          </p:cNvSpPr>
          <p:nvPr userDrawn="1"/>
        </p:nvSpPr>
        <p:spPr bwMode="auto">
          <a:xfrm>
            <a:off x="8305802" y="6096001"/>
            <a:ext cx="70326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0" tIns="216000" rIns="0" bIns="144000"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7890453C-2939-46C0-9099-4F098D16314F}" type="slidenum">
              <a:rPr lang="de-DE" altLang="en-US" sz="800" b="1" smtClean="0">
                <a:latin typeface="Tahoma" pitchFamily="34" charset="0"/>
              </a:rPr>
              <a:pPr>
                <a:defRPr/>
              </a:pPr>
              <a:t>‹#›</a:t>
            </a:fld>
            <a:endParaRPr lang="de-DE" altLang="en-US" sz="800" b="1">
              <a:latin typeface="Tahoma" pitchFamily="34" charset="0"/>
            </a:endParaRPr>
          </a:p>
        </p:txBody>
      </p:sp>
      <p:sp>
        <p:nvSpPr>
          <p:cNvPr id="270345" name="Text Box 9"/>
          <p:cNvSpPr txBox="1">
            <a:spLocks noChangeArrowheads="1"/>
          </p:cNvSpPr>
          <p:nvPr userDrawn="1"/>
        </p:nvSpPr>
        <p:spPr bwMode="auto">
          <a:xfrm>
            <a:off x="0" y="5715000"/>
            <a:ext cx="9144000"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00"/>
              </a:spcBef>
              <a:spcAft>
                <a:spcPts val="500"/>
              </a:spcAft>
              <a:defRPr/>
            </a:pPr>
            <a:r>
              <a:rPr lang="en-US" altLang="en-US" sz="800" b="1" i="1" dirty="0">
                <a:latin typeface="Arial Unicode MS" pitchFamily="34" charset="-128"/>
              </a:rPr>
              <a:t>Information in this presentation, including but not limited to PowerPoint handouts and the presenters' comments, is summary only and not legal advice. </a:t>
            </a:r>
            <a:br>
              <a:rPr lang="en-US" altLang="en-US" sz="800" b="1" i="1" dirty="0">
                <a:latin typeface="Arial Unicode MS" pitchFamily="34" charset="-128"/>
              </a:rPr>
            </a:br>
            <a:r>
              <a:rPr lang="en-US" altLang="en-US" sz="800" b="1" i="1" dirty="0">
                <a:latin typeface="Arial Unicode MS" pitchFamily="34" charset="-128"/>
              </a:rPr>
              <a:t>We advise you to consult with legal counsel to determine how this information may apply to your specific facts and circumstances</a:t>
            </a:r>
            <a:r>
              <a:rPr lang="en-US" altLang="en-US" sz="800" b="1" dirty="0">
                <a:latin typeface="Arial Unicode MS" pitchFamily="34" charset="-128"/>
              </a:rPr>
              <a:t>.</a:t>
            </a:r>
            <a:endParaRPr lang="en-US" altLang="en-US" sz="800" dirty="0">
              <a:latin typeface="Arial Unicode MS" pitchFamily="34" charset="-128"/>
            </a:endParaRPr>
          </a:p>
        </p:txBody>
      </p:sp>
    </p:spTree>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Lst>
  <p:hf hd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Tahoma" pitchFamily="34" charset="0"/>
          <a:ea typeface="ＭＳ Ｐゴシック" pitchFamily="34" charset="-128"/>
        </a:defRPr>
      </a:lvl2pPr>
      <a:lvl3pPr algn="l" rtl="0" eaLnBrk="0" fontAlgn="base" hangingPunct="0">
        <a:spcBef>
          <a:spcPct val="0"/>
        </a:spcBef>
        <a:spcAft>
          <a:spcPct val="0"/>
        </a:spcAft>
        <a:defRPr sz="4400">
          <a:solidFill>
            <a:schemeClr val="tx1"/>
          </a:solidFill>
          <a:latin typeface="Tahoma" pitchFamily="34" charset="0"/>
          <a:ea typeface="ＭＳ Ｐゴシック" pitchFamily="34" charset="-128"/>
        </a:defRPr>
      </a:lvl3pPr>
      <a:lvl4pPr algn="l" rtl="0" eaLnBrk="0" fontAlgn="base" hangingPunct="0">
        <a:spcBef>
          <a:spcPct val="0"/>
        </a:spcBef>
        <a:spcAft>
          <a:spcPct val="0"/>
        </a:spcAft>
        <a:defRPr sz="4400">
          <a:solidFill>
            <a:schemeClr val="tx1"/>
          </a:solidFill>
          <a:latin typeface="Tahoma" pitchFamily="34" charset="0"/>
          <a:ea typeface="ＭＳ Ｐゴシック" pitchFamily="34" charset="-128"/>
        </a:defRPr>
      </a:lvl4pPr>
      <a:lvl5pPr algn="l" rtl="0" eaLnBrk="0" fontAlgn="base" hangingPunct="0">
        <a:spcBef>
          <a:spcPct val="0"/>
        </a:spcBef>
        <a:spcAft>
          <a:spcPct val="0"/>
        </a:spcAft>
        <a:defRPr sz="4400">
          <a:solidFill>
            <a:schemeClr val="tx1"/>
          </a:solidFill>
          <a:latin typeface="Tahoma" pitchFamily="34" charset="0"/>
          <a:ea typeface="ＭＳ Ｐゴシック" pitchFamily="34" charset="-128"/>
        </a:defRPr>
      </a:lvl5pPr>
      <a:lvl6pPr marL="457200" algn="l" rtl="0" fontAlgn="base">
        <a:spcBef>
          <a:spcPct val="0"/>
        </a:spcBef>
        <a:spcAft>
          <a:spcPct val="0"/>
        </a:spcAft>
        <a:defRPr sz="4400">
          <a:solidFill>
            <a:schemeClr val="tx1"/>
          </a:solidFill>
          <a:latin typeface="Tahoma" pitchFamily="34" charset="0"/>
          <a:ea typeface="ＭＳ Ｐゴシック" pitchFamily="34" charset="-128"/>
        </a:defRPr>
      </a:lvl6pPr>
      <a:lvl7pPr marL="914400" algn="l" rtl="0" fontAlgn="base">
        <a:spcBef>
          <a:spcPct val="0"/>
        </a:spcBef>
        <a:spcAft>
          <a:spcPct val="0"/>
        </a:spcAft>
        <a:defRPr sz="4400">
          <a:solidFill>
            <a:schemeClr val="tx1"/>
          </a:solidFill>
          <a:latin typeface="Tahoma" pitchFamily="34" charset="0"/>
          <a:ea typeface="ＭＳ Ｐゴシック" pitchFamily="34" charset="-128"/>
        </a:defRPr>
      </a:lvl7pPr>
      <a:lvl8pPr marL="1371600" algn="l" rtl="0" fontAlgn="base">
        <a:spcBef>
          <a:spcPct val="0"/>
        </a:spcBef>
        <a:spcAft>
          <a:spcPct val="0"/>
        </a:spcAft>
        <a:defRPr sz="4400">
          <a:solidFill>
            <a:schemeClr val="tx1"/>
          </a:solidFill>
          <a:latin typeface="Tahoma" pitchFamily="34" charset="0"/>
          <a:ea typeface="ＭＳ Ｐゴシック" pitchFamily="34" charset="-128"/>
        </a:defRPr>
      </a:lvl8pPr>
      <a:lvl9pPr marL="1828800" algn="l" rtl="0" fontAlgn="base">
        <a:spcBef>
          <a:spcPct val="0"/>
        </a:spcBef>
        <a:spcAft>
          <a:spcPct val="0"/>
        </a:spcAft>
        <a:defRPr sz="4400">
          <a:solidFill>
            <a:schemeClr val="tx1"/>
          </a:solidFill>
          <a:latin typeface="Tahoma" pitchFamily="34" charset="0"/>
          <a:ea typeface="ＭＳ Ｐゴシック" pitchFamily="34" charset="-128"/>
        </a:defRPr>
      </a:lvl9pPr>
    </p:titleStyle>
    <p:bodyStyle>
      <a:lvl1pPr marL="342900" indent="-342900" algn="l" rtl="0" eaLnBrk="0" fontAlgn="base" hangingPunct="0">
        <a:spcBef>
          <a:spcPct val="20000"/>
        </a:spcBef>
        <a:spcAft>
          <a:spcPct val="0"/>
        </a:spcAft>
        <a:buClr>
          <a:srgbClr val="8CC63E"/>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8CC63E"/>
        </a:buClr>
        <a:buSzPct val="75000"/>
        <a:buFont typeface="Wingdings"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8CC63E"/>
        </a:buClr>
        <a:buSzPct val="75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rgbClr val="8CC63E"/>
        </a:buClr>
        <a:buSzPct val="75000"/>
        <a:buFont typeface="Wingdings"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rgbClr val="8CC63E"/>
        </a:buClr>
        <a:buSzPct val="75000"/>
        <a:buFont typeface="Wingdings" pitchFamily="2" charset="2"/>
        <a:buChar char="§"/>
        <a:defRPr sz="2000">
          <a:solidFill>
            <a:schemeClr val="tx1"/>
          </a:solidFill>
          <a:latin typeface="+mn-lt"/>
          <a:ea typeface="+mn-ea"/>
        </a:defRPr>
      </a:lvl5pPr>
      <a:lvl6pPr marL="2514600" indent="-228600" algn="l" rtl="0" fontAlgn="base">
        <a:spcBef>
          <a:spcPct val="20000"/>
        </a:spcBef>
        <a:spcAft>
          <a:spcPct val="0"/>
        </a:spcAft>
        <a:buClr>
          <a:srgbClr val="8CC63E"/>
        </a:buClr>
        <a:buSzPct val="75000"/>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rgbClr val="8CC63E"/>
        </a:buClr>
        <a:buSzPct val="75000"/>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rgbClr val="8CC63E"/>
        </a:buClr>
        <a:buSzPct val="75000"/>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rgbClr val="8CC63E"/>
        </a:buClr>
        <a:buSzPct val="75000"/>
        <a:buFont typeface="Wingdings" pitchFamily="2" charset="2"/>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70338" name="Rectangle 2"/>
          <p:cNvSpPr>
            <a:spLocks noChangeArrowheads="1"/>
          </p:cNvSpPr>
          <p:nvPr userDrawn="1"/>
        </p:nvSpPr>
        <p:spPr bwMode="auto">
          <a:xfrm>
            <a:off x="7924800" y="3733800"/>
            <a:ext cx="762000" cy="914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ea typeface="ＭＳ Ｐゴシック" charset="0"/>
            </a:endParaRPr>
          </a:p>
        </p:txBody>
      </p:sp>
      <p:pic>
        <p:nvPicPr>
          <p:cNvPr id="3075" name="Picture 3" descr="office bar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91000" y="3979863"/>
            <a:ext cx="4724400"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6" name="Group 4"/>
          <p:cNvGrpSpPr>
            <a:grpSpLocks/>
          </p:cNvGrpSpPr>
          <p:nvPr userDrawn="1"/>
        </p:nvGrpSpPr>
        <p:grpSpPr bwMode="auto">
          <a:xfrm>
            <a:off x="228600" y="6324600"/>
            <a:ext cx="8686800" cy="304800"/>
            <a:chOff x="0" y="1056"/>
            <a:chExt cx="432" cy="1008"/>
          </a:xfrm>
        </p:grpSpPr>
        <p:grpSp>
          <p:nvGrpSpPr>
            <p:cNvPr id="3078" name="Group 5"/>
            <p:cNvGrpSpPr>
              <a:grpSpLocks/>
            </p:cNvGrpSpPr>
            <p:nvPr userDrawn="1"/>
          </p:nvGrpSpPr>
          <p:grpSpPr bwMode="auto">
            <a:xfrm>
              <a:off x="0" y="1056"/>
              <a:ext cx="432" cy="1008"/>
              <a:chOff x="0" y="1056"/>
              <a:chExt cx="432" cy="1008"/>
            </a:xfrm>
          </p:grpSpPr>
          <p:sp>
            <p:nvSpPr>
              <p:cNvPr id="270342" name="Rectangle 6"/>
              <p:cNvSpPr>
                <a:spLocks noChangeArrowheads="1"/>
              </p:cNvSpPr>
              <p:nvPr userDrawn="1"/>
            </p:nvSpPr>
            <p:spPr bwMode="auto">
              <a:xfrm>
                <a:off x="0" y="1056"/>
                <a:ext cx="432" cy="1008"/>
              </a:xfrm>
              <a:prstGeom prst="rect">
                <a:avLst/>
              </a:prstGeom>
              <a:gradFill rotWithShape="1">
                <a:gsLst>
                  <a:gs pos="0">
                    <a:srgbClr val="8EC641"/>
                  </a:gs>
                  <a:gs pos="50000">
                    <a:srgbClr val="8EC641">
                      <a:gamma/>
                      <a:tint val="0"/>
                      <a:invGamma/>
                    </a:srgbClr>
                  </a:gs>
                  <a:gs pos="100000">
                    <a:srgbClr val="8EC64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ea typeface="ＭＳ Ｐゴシック" charset="0"/>
                </a:endParaRPr>
              </a:p>
            </p:txBody>
          </p:sp>
          <p:sp>
            <p:nvSpPr>
              <p:cNvPr id="270343" name="Rectangle 7"/>
              <p:cNvSpPr>
                <a:spLocks noChangeArrowheads="1"/>
              </p:cNvSpPr>
              <p:nvPr userDrawn="1"/>
            </p:nvSpPr>
            <p:spPr bwMode="auto">
              <a:xfrm>
                <a:off x="0" y="1345"/>
                <a:ext cx="432" cy="383"/>
              </a:xfrm>
              <a:prstGeom prst="rect">
                <a:avLst/>
              </a:prstGeom>
              <a:gradFill rotWithShape="1">
                <a:gsLst>
                  <a:gs pos="0">
                    <a:srgbClr val="8EC641"/>
                  </a:gs>
                  <a:gs pos="50000">
                    <a:srgbClr val="8EC641">
                      <a:gamma/>
                      <a:shade val="46275"/>
                      <a:invGamma/>
                    </a:srgbClr>
                  </a:gs>
                  <a:gs pos="100000">
                    <a:srgbClr val="8EC64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ea typeface="ＭＳ Ｐゴシック" charset="0"/>
                </a:endParaRPr>
              </a:p>
            </p:txBody>
          </p:sp>
        </p:grpSp>
        <p:sp>
          <p:nvSpPr>
            <p:cNvPr id="270344" name="Rectangle 8"/>
            <p:cNvSpPr>
              <a:spLocks noChangeArrowheads="1"/>
            </p:cNvSpPr>
            <p:nvPr userDrawn="1"/>
          </p:nvSpPr>
          <p:spPr bwMode="auto">
            <a:xfrm>
              <a:off x="0" y="1486"/>
              <a:ext cx="432" cy="100"/>
            </a:xfrm>
            <a:prstGeom prst="rect">
              <a:avLst/>
            </a:prstGeom>
            <a:solidFill>
              <a:srgbClr val="6666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ea typeface="ＭＳ Ｐゴシック" charset="0"/>
              </a:endParaRPr>
            </a:p>
          </p:txBody>
        </p:sp>
      </p:grpSp>
      <p:sp>
        <p:nvSpPr>
          <p:cNvPr id="270345" name="Text Box 9"/>
          <p:cNvSpPr txBox="1">
            <a:spLocks noChangeArrowheads="1"/>
          </p:cNvSpPr>
          <p:nvPr userDrawn="1"/>
        </p:nvSpPr>
        <p:spPr bwMode="auto">
          <a:xfrm>
            <a:off x="0" y="4800600"/>
            <a:ext cx="9144000"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00"/>
              </a:spcBef>
              <a:spcAft>
                <a:spcPts val="500"/>
              </a:spcAft>
              <a:defRPr/>
            </a:pPr>
            <a:r>
              <a:rPr lang="en-US" altLang="en-US" sz="800" b="1" i="1" dirty="0">
                <a:latin typeface="Arial Unicode MS" pitchFamily="34" charset="-128"/>
              </a:rPr>
              <a:t>Information in this presentation, including but not limited to PowerPoint handouts and the presenters' comments, is summary only and not legal advice. </a:t>
            </a:r>
            <a:br>
              <a:rPr lang="en-US" altLang="en-US" sz="800" b="1" i="1" dirty="0">
                <a:latin typeface="Arial Unicode MS" pitchFamily="34" charset="-128"/>
              </a:rPr>
            </a:br>
            <a:r>
              <a:rPr lang="en-US" altLang="en-US" sz="800" b="1" i="1" dirty="0">
                <a:latin typeface="Arial Unicode MS" pitchFamily="34" charset="-128"/>
              </a:rPr>
              <a:t>We advise you to consult with legal counsel to determine how this information may apply to your specific facts and circumstances</a:t>
            </a:r>
            <a:r>
              <a:rPr lang="en-US" altLang="en-US" sz="800" b="1" dirty="0">
                <a:latin typeface="Arial Unicode MS" pitchFamily="34" charset="-128"/>
              </a:rPr>
              <a:t>.</a:t>
            </a:r>
            <a:endParaRPr lang="en-US" altLang="en-US" sz="800" dirty="0">
              <a:latin typeface="Arial Unicode MS" pitchFamily="34" charset="-128"/>
            </a:endParaRPr>
          </a:p>
        </p:txBody>
      </p:sp>
    </p:spTree>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Rectangle 27"/>
          <p:cNvSpPr>
            <a:spLocks noChangeArrowheads="1"/>
          </p:cNvSpPr>
          <p:nvPr userDrawn="1"/>
        </p:nvSpPr>
        <p:spPr bwMode="auto">
          <a:xfrm>
            <a:off x="8288338" y="6096001"/>
            <a:ext cx="70326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0" tIns="216000" rIns="0" bIns="144000" anchor="b"/>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1F9B4E31-3324-46CD-9DA8-B2D47A1D3841}" type="slidenum">
              <a:rPr lang="de-DE" altLang="en-US" sz="800" b="1" smtClean="0">
                <a:solidFill>
                  <a:srgbClr val="000000"/>
                </a:solidFill>
                <a:latin typeface="Tahoma" pitchFamily="34" charset="0"/>
              </a:rPr>
              <a:pPr>
                <a:defRPr/>
              </a:pPr>
              <a:t>‹#›</a:t>
            </a:fld>
            <a:endParaRPr lang="de-DE" altLang="en-US" sz="800" b="1">
              <a:solidFill>
                <a:srgbClr val="000000"/>
              </a:solidFill>
              <a:latin typeface="Tahoma" pitchFamily="34" charset="0"/>
            </a:endParaRPr>
          </a:p>
        </p:txBody>
      </p:sp>
      <p:pic>
        <p:nvPicPr>
          <p:cNvPr id="4099" name="Picture 64" descr="office bar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953000" y="6400801"/>
            <a:ext cx="403860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6" name="Rectangle 14"/>
          <p:cNvSpPr>
            <a:spLocks noGrp="1" noChangeArrowheads="1"/>
          </p:cNvSpPr>
          <p:nvPr>
            <p:ph type="title"/>
          </p:nvPr>
        </p:nvSpPr>
        <p:spPr bwMode="auto">
          <a:xfrm>
            <a:off x="228600" y="228600"/>
            <a:ext cx="8610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38927" name="Rectangle 15"/>
          <p:cNvSpPr>
            <a:spLocks noGrp="1" noChangeArrowheads="1"/>
          </p:cNvSpPr>
          <p:nvPr>
            <p:ph type="body" idx="1"/>
          </p:nvPr>
        </p:nvSpPr>
        <p:spPr bwMode="auto">
          <a:xfrm>
            <a:off x="228600" y="1295400"/>
            <a:ext cx="86106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4010"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Lst>
  <p:hf hd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Tahoma" pitchFamily="34" charset="0"/>
          <a:ea typeface="ＭＳ Ｐゴシック" pitchFamily="34" charset="-128"/>
        </a:defRPr>
      </a:lvl2pPr>
      <a:lvl3pPr algn="l" rtl="0" eaLnBrk="0" fontAlgn="base" hangingPunct="0">
        <a:spcBef>
          <a:spcPct val="0"/>
        </a:spcBef>
        <a:spcAft>
          <a:spcPct val="0"/>
        </a:spcAft>
        <a:defRPr sz="4400">
          <a:solidFill>
            <a:schemeClr val="tx1"/>
          </a:solidFill>
          <a:latin typeface="Tahoma" pitchFamily="34" charset="0"/>
          <a:ea typeface="ＭＳ Ｐゴシック" pitchFamily="34" charset="-128"/>
        </a:defRPr>
      </a:lvl3pPr>
      <a:lvl4pPr algn="l" rtl="0" eaLnBrk="0" fontAlgn="base" hangingPunct="0">
        <a:spcBef>
          <a:spcPct val="0"/>
        </a:spcBef>
        <a:spcAft>
          <a:spcPct val="0"/>
        </a:spcAft>
        <a:defRPr sz="4400">
          <a:solidFill>
            <a:schemeClr val="tx1"/>
          </a:solidFill>
          <a:latin typeface="Tahoma" pitchFamily="34" charset="0"/>
          <a:ea typeface="ＭＳ Ｐゴシック" pitchFamily="34" charset="-128"/>
        </a:defRPr>
      </a:lvl4pPr>
      <a:lvl5pPr algn="l" rtl="0" eaLnBrk="0" fontAlgn="base" hangingPunct="0">
        <a:spcBef>
          <a:spcPct val="0"/>
        </a:spcBef>
        <a:spcAft>
          <a:spcPct val="0"/>
        </a:spcAft>
        <a:defRPr sz="4400">
          <a:solidFill>
            <a:schemeClr val="tx1"/>
          </a:solidFill>
          <a:latin typeface="Tahoma" pitchFamily="34" charset="0"/>
          <a:ea typeface="ＭＳ Ｐゴシック" pitchFamily="34" charset="-128"/>
        </a:defRPr>
      </a:lvl5pPr>
      <a:lvl6pPr marL="457200" algn="l" rtl="0" fontAlgn="base">
        <a:spcBef>
          <a:spcPct val="0"/>
        </a:spcBef>
        <a:spcAft>
          <a:spcPct val="0"/>
        </a:spcAft>
        <a:defRPr sz="4400">
          <a:solidFill>
            <a:schemeClr val="tx1"/>
          </a:solidFill>
          <a:latin typeface="Tahoma" pitchFamily="34" charset="0"/>
          <a:ea typeface="ＭＳ Ｐゴシック" pitchFamily="34" charset="-128"/>
        </a:defRPr>
      </a:lvl6pPr>
      <a:lvl7pPr marL="914400" algn="l" rtl="0" fontAlgn="base">
        <a:spcBef>
          <a:spcPct val="0"/>
        </a:spcBef>
        <a:spcAft>
          <a:spcPct val="0"/>
        </a:spcAft>
        <a:defRPr sz="4400">
          <a:solidFill>
            <a:schemeClr val="tx1"/>
          </a:solidFill>
          <a:latin typeface="Tahoma" pitchFamily="34" charset="0"/>
          <a:ea typeface="ＭＳ Ｐゴシック" pitchFamily="34" charset="-128"/>
        </a:defRPr>
      </a:lvl7pPr>
      <a:lvl8pPr marL="1371600" algn="l" rtl="0" fontAlgn="base">
        <a:spcBef>
          <a:spcPct val="0"/>
        </a:spcBef>
        <a:spcAft>
          <a:spcPct val="0"/>
        </a:spcAft>
        <a:defRPr sz="4400">
          <a:solidFill>
            <a:schemeClr val="tx1"/>
          </a:solidFill>
          <a:latin typeface="Tahoma" pitchFamily="34" charset="0"/>
          <a:ea typeface="ＭＳ Ｐゴシック" pitchFamily="34" charset="-128"/>
        </a:defRPr>
      </a:lvl8pPr>
      <a:lvl9pPr marL="1828800" algn="l" rtl="0" fontAlgn="base">
        <a:spcBef>
          <a:spcPct val="0"/>
        </a:spcBef>
        <a:spcAft>
          <a:spcPct val="0"/>
        </a:spcAft>
        <a:defRPr sz="4400">
          <a:solidFill>
            <a:schemeClr val="tx1"/>
          </a:solidFill>
          <a:latin typeface="Tahoma" pitchFamily="34" charset="0"/>
          <a:ea typeface="ＭＳ Ｐゴシック" pitchFamily="34" charset="-128"/>
        </a:defRPr>
      </a:lvl9pPr>
    </p:titleStyle>
    <p:bodyStyle>
      <a:lvl1pPr marL="342900" indent="-342900" algn="l" rtl="0" eaLnBrk="0" fontAlgn="base" hangingPunct="0">
        <a:spcBef>
          <a:spcPct val="20000"/>
        </a:spcBef>
        <a:spcAft>
          <a:spcPct val="0"/>
        </a:spcAft>
        <a:buClr>
          <a:srgbClr val="8CC63E"/>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8CC63E"/>
        </a:buClr>
        <a:buSzPct val="75000"/>
        <a:buFont typeface="Wingdings"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8CC63E"/>
        </a:buClr>
        <a:buSzPct val="75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rgbClr val="8CC63E"/>
        </a:buClr>
        <a:buSzPct val="75000"/>
        <a:buFont typeface="Wingdings"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rgbClr val="8CC63E"/>
        </a:buClr>
        <a:buSzPct val="75000"/>
        <a:buFont typeface="Wingdings" pitchFamily="2" charset="2"/>
        <a:buChar char="§"/>
        <a:defRPr sz="2000">
          <a:solidFill>
            <a:schemeClr val="tx1"/>
          </a:solidFill>
          <a:latin typeface="+mn-lt"/>
          <a:ea typeface="+mn-ea"/>
        </a:defRPr>
      </a:lvl5pPr>
      <a:lvl6pPr marL="2514600" indent="-228600" algn="l" rtl="0" fontAlgn="base">
        <a:spcBef>
          <a:spcPct val="20000"/>
        </a:spcBef>
        <a:spcAft>
          <a:spcPct val="0"/>
        </a:spcAft>
        <a:buClr>
          <a:srgbClr val="8CC63E"/>
        </a:buClr>
        <a:buSzPct val="75000"/>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rgbClr val="8CC63E"/>
        </a:buClr>
        <a:buSzPct val="75000"/>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rgbClr val="8CC63E"/>
        </a:buClr>
        <a:buSzPct val="75000"/>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rgbClr val="8CC63E"/>
        </a:buClr>
        <a:buSzPct val="75000"/>
        <a:buFont typeface="Wingdings" pitchFamily="2" charset="2"/>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eeoc.gov/eeoc/newsroom/wysk/wysk_ada_rehabilitaion_act_coronavirus.cfm" TargetMode="External"/><Relationship Id="rId2" Type="http://schemas.openxmlformats.org/officeDocument/2006/relationships/hyperlink" Target="https://www.dol.gov/agencies/whd/pandemic/ffcra-questions" TargetMode="External"/><Relationship Id="rId1" Type="http://schemas.openxmlformats.org/officeDocument/2006/relationships/slideLayout" Target="../slideLayouts/slideLayout2.xml"/><Relationship Id="rId4" Type="http://schemas.openxmlformats.org/officeDocument/2006/relationships/hyperlink" Target="https://www.federalregister.gov/documents/2020/04/06/2020-07237/paid-leave-under-the-families-first-coronavirus-response-act"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idx="4294967295"/>
          </p:nvPr>
        </p:nvSpPr>
        <p:spPr>
          <a:xfrm>
            <a:off x="228600" y="1749425"/>
            <a:ext cx="8686800" cy="1371600"/>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nchor="ctr" anchorCtr="1"/>
          <a:lstStyle/>
          <a:p>
            <a:pPr algn="ctr" eaLnBrk="1" hangingPunct="1"/>
            <a:r>
              <a:rPr lang="en-US" altLang="en-US" sz="5000" b="1" dirty="0">
                <a:latin typeface="Tahoma" pitchFamily="34" charset="0"/>
                <a:cs typeface="Tahoma" pitchFamily="34" charset="0"/>
              </a:rPr>
              <a:t>Leaves Related to</a:t>
            </a:r>
            <a:br>
              <a:rPr lang="en-US" altLang="en-US" sz="5000" b="1" dirty="0">
                <a:latin typeface="Tahoma" pitchFamily="34" charset="0"/>
                <a:cs typeface="Tahoma" pitchFamily="34" charset="0"/>
              </a:rPr>
            </a:br>
            <a:r>
              <a:rPr lang="en-US" altLang="en-US" sz="5000" b="1" dirty="0">
                <a:latin typeface="Tahoma" pitchFamily="34" charset="0"/>
                <a:cs typeface="Tahoma" pitchFamily="34" charset="0"/>
              </a:rPr>
              <a:t>COVID-19</a:t>
            </a:r>
            <a:endParaRPr lang="en-US" altLang="en-US" sz="5000" dirty="0">
              <a:latin typeface="Tahoma" pitchFamily="34" charset="0"/>
              <a:cs typeface="Tahoma" pitchFamily="34" charset="0"/>
            </a:endParaRPr>
          </a:p>
        </p:txBody>
      </p:sp>
      <p:sp>
        <p:nvSpPr>
          <p:cNvPr id="3" name="Subtitle 2"/>
          <p:cNvSpPr>
            <a:spLocks noGrp="1"/>
          </p:cNvSpPr>
          <p:nvPr>
            <p:ph type="subTitle" idx="4294967295"/>
          </p:nvPr>
        </p:nvSpPr>
        <p:spPr>
          <a:xfrm>
            <a:off x="2895600" y="2133600"/>
            <a:ext cx="6019800" cy="3429000"/>
          </a:xfrm>
        </p:spPr>
        <p:txBody>
          <a:bodyPr/>
          <a:lstStyle/>
          <a:p>
            <a:pPr marL="0" indent="0" algn="r" eaLnBrk="1" hangingPunct="1">
              <a:buNone/>
              <a:defRPr/>
            </a:pPr>
            <a:endParaRPr lang="en-US" altLang="en-US" sz="3400" dirty="0">
              <a:latin typeface="Tahoma" pitchFamily="34" charset="0"/>
            </a:endParaRPr>
          </a:p>
          <a:p>
            <a:pPr marL="0" indent="0" algn="r" eaLnBrk="1" hangingPunct="1">
              <a:buNone/>
              <a:defRPr/>
            </a:pPr>
            <a:endParaRPr lang="en-US" altLang="en-US" sz="3400" dirty="0">
              <a:latin typeface="Tahoma" pitchFamily="34" charset="0"/>
            </a:endParaRPr>
          </a:p>
          <a:p>
            <a:pPr marL="0" indent="0" algn="r" eaLnBrk="1" hangingPunct="1">
              <a:buNone/>
              <a:defRPr/>
            </a:pPr>
            <a:r>
              <a:rPr lang="en-US" altLang="en-US" sz="3400" dirty="0">
                <a:latin typeface="Tahoma" pitchFamily="34" charset="0"/>
              </a:rPr>
              <a:t>October 13, 2020</a:t>
            </a:r>
          </a:p>
          <a:p>
            <a:pPr marL="0" indent="0" algn="r" eaLnBrk="1" hangingPunct="1">
              <a:spcBef>
                <a:spcPts val="0"/>
              </a:spcBef>
              <a:buFont typeface="Wingdings" pitchFamily="2" charset="2"/>
              <a:buNone/>
              <a:defRPr/>
            </a:pPr>
            <a:r>
              <a:rPr lang="en-US" altLang="en-US" sz="3400" dirty="0">
                <a:latin typeface="Tahoma" pitchFamily="34" charset="0"/>
              </a:rPr>
              <a:t>Kentfield School District</a:t>
            </a:r>
          </a:p>
          <a:p>
            <a:pPr marL="0" indent="0" algn="r" eaLnBrk="1" hangingPunct="1">
              <a:spcBef>
                <a:spcPts val="0"/>
              </a:spcBef>
              <a:buFont typeface="Wingdings" pitchFamily="2" charset="2"/>
              <a:buNone/>
              <a:defRPr/>
            </a:pPr>
            <a:endParaRPr lang="en-US" altLang="en-US" sz="3400" dirty="0">
              <a:latin typeface="Tahoma" pitchFamily="34" charset="0"/>
            </a:endParaRPr>
          </a:p>
          <a:p>
            <a:pPr marL="0" indent="0" algn="r" eaLnBrk="1" hangingPunct="1">
              <a:spcBef>
                <a:spcPts val="0"/>
              </a:spcBef>
              <a:buFont typeface="Wingdings" pitchFamily="2" charset="2"/>
              <a:buNone/>
              <a:defRPr/>
            </a:pPr>
            <a:r>
              <a:rPr lang="en-US" altLang="en-US" sz="2400" dirty="0">
                <a:latin typeface="Tahoma" pitchFamily="34" charset="0"/>
              </a:rPr>
              <a:t>Presented by</a:t>
            </a:r>
          </a:p>
          <a:p>
            <a:pPr marL="0" indent="0" algn="r" eaLnBrk="1" hangingPunct="1">
              <a:spcBef>
                <a:spcPts val="0"/>
              </a:spcBef>
              <a:buFont typeface="Wingdings" pitchFamily="2" charset="2"/>
              <a:buNone/>
              <a:defRPr/>
            </a:pPr>
            <a:r>
              <a:rPr lang="en-US" altLang="en-US" sz="2800" dirty="0">
                <a:latin typeface="Tahoma" pitchFamily="34" charset="0"/>
              </a:rPr>
              <a:t>Joshua A. Stevens</a:t>
            </a:r>
          </a:p>
          <a:p>
            <a:pPr marL="0" indent="0" algn="r" eaLnBrk="1" hangingPunct="1">
              <a:spcBef>
                <a:spcPts val="0"/>
              </a:spcBef>
              <a:buFont typeface="Wingdings" pitchFamily="2" charset="2"/>
              <a:buNone/>
              <a:defRPr/>
            </a:pPr>
            <a:endParaRPr lang="en-US" altLang="en-US" sz="2800" dirty="0">
              <a:latin typeface="Tahoma" pitchFamily="34" charset="0"/>
            </a:endParaRPr>
          </a:p>
        </p:txBody>
      </p:sp>
      <p:pic>
        <p:nvPicPr>
          <p:cNvPr id="717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5949951"/>
            <a:ext cx="16764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algn="ctr" eaLnBrk="1" hangingPunct="1"/>
            <a:r>
              <a:rPr lang="en-US" altLang="en-US" sz="4000" b="1" dirty="0"/>
              <a:t>Overview</a:t>
            </a:r>
          </a:p>
        </p:txBody>
      </p:sp>
      <p:sp>
        <p:nvSpPr>
          <p:cNvPr id="8196" name="Rectangle 3"/>
          <p:cNvSpPr>
            <a:spLocks noGrp="1" noChangeArrowheads="1"/>
          </p:cNvSpPr>
          <p:nvPr>
            <p:ph type="body" idx="1"/>
          </p:nvPr>
        </p:nvSpPr>
        <p:spPr>
          <a:xfrm>
            <a:off x="228600" y="1219200"/>
            <a:ext cx="8610600" cy="4724400"/>
          </a:xfrm>
        </p:spPr>
        <p:txBody>
          <a:bodyPr/>
          <a:lstStyle/>
          <a:p>
            <a:r>
              <a:rPr lang="en-US" altLang="en-US" sz="2800" dirty="0"/>
              <a:t>Families First Coronavirus Response Act (“</a:t>
            </a:r>
            <a:r>
              <a:rPr lang="en-US" altLang="en-US" sz="2800" dirty="0" err="1"/>
              <a:t>FFCRA</a:t>
            </a:r>
            <a:r>
              <a:rPr lang="en-US" altLang="en-US" sz="2800" dirty="0"/>
              <a:t>”)</a:t>
            </a:r>
          </a:p>
          <a:p>
            <a:pPr lvl="1"/>
            <a:r>
              <a:rPr lang="en-US" altLang="en-US" dirty="0"/>
              <a:t>Effective April 1, 2020; Expires December 1, 2020</a:t>
            </a:r>
          </a:p>
          <a:p>
            <a:r>
              <a:rPr lang="en-US" altLang="en-US" sz="2800" dirty="0"/>
              <a:t>Emergency Paid Sick Leave Act</a:t>
            </a:r>
          </a:p>
          <a:p>
            <a:pPr lvl="1"/>
            <a:r>
              <a:rPr lang="en-US" dirty="0"/>
              <a:t>Applies to public entities with 1 or more employees</a:t>
            </a:r>
          </a:p>
          <a:p>
            <a:r>
              <a:rPr lang="en-US" altLang="en-US" sz="2800" dirty="0"/>
              <a:t>Emergency Family and Medical Leave Expansion Act</a:t>
            </a:r>
          </a:p>
          <a:p>
            <a:pPr lvl="1"/>
            <a:r>
              <a:rPr lang="en-US" altLang="en-US" dirty="0"/>
              <a:t>Applies to all public agencies</a:t>
            </a:r>
          </a:p>
          <a:p>
            <a:endParaRPr lang="en-US" altLang="en-US" sz="2600" dirty="0"/>
          </a:p>
          <a:p>
            <a:pPr marL="0" indent="0">
              <a:buNone/>
            </a:pPr>
            <a:endParaRPr lang="en-US" altLang="en-US" dirty="0"/>
          </a:p>
        </p:txBody>
      </p:sp>
    </p:spTree>
    <p:extLst>
      <p:ext uri="{BB962C8B-B14F-4D97-AF65-F5344CB8AC3E}">
        <p14:creationId xmlns:p14="http://schemas.microsoft.com/office/powerpoint/2010/main" val="1565982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06F6AC-6C2A-408D-9B2B-61F0A978476D}"/>
              </a:ext>
            </a:extLst>
          </p:cNvPr>
          <p:cNvSpPr>
            <a:spLocks noGrp="1"/>
          </p:cNvSpPr>
          <p:nvPr>
            <p:ph type="title"/>
          </p:nvPr>
        </p:nvSpPr>
        <p:spPr>
          <a:xfrm>
            <a:off x="457200" y="1371600"/>
            <a:ext cx="7772400" cy="1362075"/>
          </a:xfrm>
        </p:spPr>
        <p:txBody>
          <a:bodyPr/>
          <a:lstStyle/>
          <a:p>
            <a:r>
              <a:rPr lang="en-US" dirty="0"/>
              <a:t>Emergency Paid Sick Leave Act</a:t>
            </a:r>
          </a:p>
        </p:txBody>
      </p:sp>
      <p:pic>
        <p:nvPicPr>
          <p:cNvPr id="1026" name="Picture 2">
            <a:extLst>
              <a:ext uri="{FF2B5EF4-FFF2-40B4-BE49-F238E27FC236}">
                <a16:creationId xmlns:a16="http://schemas.microsoft.com/office/drawing/2014/main" id="{6ED6F5D6-3D7F-4519-A787-FB3FD5E9E9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2" y="3038475"/>
            <a:ext cx="3724275" cy="2579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88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EC18D-14B0-497D-BAE0-10CBB6F6BCB2}"/>
              </a:ext>
            </a:extLst>
          </p:cNvPr>
          <p:cNvSpPr>
            <a:spLocks noGrp="1"/>
          </p:cNvSpPr>
          <p:nvPr>
            <p:ph type="title"/>
          </p:nvPr>
        </p:nvSpPr>
        <p:spPr/>
        <p:txBody>
          <a:bodyPr/>
          <a:lstStyle/>
          <a:p>
            <a:pPr algn="ctr"/>
            <a:r>
              <a:rPr lang="en-US" b="1" dirty="0"/>
              <a:t>Basic Provisions</a:t>
            </a:r>
          </a:p>
        </p:txBody>
      </p:sp>
      <p:sp>
        <p:nvSpPr>
          <p:cNvPr id="3" name="Content Placeholder 2">
            <a:extLst>
              <a:ext uri="{FF2B5EF4-FFF2-40B4-BE49-F238E27FC236}">
                <a16:creationId xmlns:a16="http://schemas.microsoft.com/office/drawing/2014/main" id="{92DF6D6B-B562-40B8-A4EB-FE7E7B5035FB}"/>
              </a:ext>
            </a:extLst>
          </p:cNvPr>
          <p:cNvSpPr>
            <a:spLocks noGrp="1"/>
          </p:cNvSpPr>
          <p:nvPr>
            <p:ph idx="1"/>
          </p:nvPr>
        </p:nvSpPr>
        <p:spPr>
          <a:xfrm>
            <a:off x="228600" y="1295400"/>
            <a:ext cx="8610600" cy="4648200"/>
          </a:xfrm>
        </p:spPr>
        <p:txBody>
          <a:bodyPr/>
          <a:lstStyle/>
          <a:p>
            <a:r>
              <a:rPr lang="en-US" sz="2800" dirty="0"/>
              <a:t>No eligibility requirements</a:t>
            </a:r>
          </a:p>
          <a:p>
            <a:r>
              <a:rPr lang="en-US" sz="2800" dirty="0"/>
              <a:t>May take up to 2 weeks, or 80 hours, of paid sick leave if cannot work/telework due to:</a:t>
            </a:r>
          </a:p>
          <a:p>
            <a:pPr marL="971550" lvl="1" indent="-514350">
              <a:buFont typeface="+mj-lt"/>
              <a:buAutoNum type="arabicPeriod"/>
            </a:pPr>
            <a:r>
              <a:rPr lang="en-US" dirty="0"/>
              <a:t>Federal, State, or local quarantine or isolation order</a:t>
            </a:r>
          </a:p>
          <a:p>
            <a:pPr marL="971550" lvl="1" indent="-514350">
              <a:buFont typeface="+mj-lt"/>
              <a:buAutoNum type="arabicPeriod"/>
            </a:pPr>
            <a:r>
              <a:rPr lang="en-US" dirty="0"/>
              <a:t>Healthcare provider’s recommendation to self-quarantine due to concerns related to COVID-19</a:t>
            </a:r>
          </a:p>
          <a:p>
            <a:pPr marL="971550" lvl="1" indent="-514350">
              <a:buFont typeface="+mj-lt"/>
              <a:buAutoNum type="arabicPeriod"/>
            </a:pPr>
            <a:r>
              <a:rPr lang="en-US" dirty="0"/>
              <a:t>Need to seek medical diagnosis for COVID-19 symptoms</a:t>
            </a:r>
          </a:p>
          <a:p>
            <a:endParaRPr lang="en-US" dirty="0"/>
          </a:p>
          <a:p>
            <a:pPr lvl="1"/>
            <a:endParaRPr lang="en-US" dirty="0"/>
          </a:p>
        </p:txBody>
      </p:sp>
    </p:spTree>
    <p:extLst>
      <p:ext uri="{BB962C8B-B14F-4D97-AF65-F5344CB8AC3E}">
        <p14:creationId xmlns:p14="http://schemas.microsoft.com/office/powerpoint/2010/main" val="1263623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EC18D-14B0-497D-BAE0-10CBB6F6BCB2}"/>
              </a:ext>
            </a:extLst>
          </p:cNvPr>
          <p:cNvSpPr>
            <a:spLocks noGrp="1"/>
          </p:cNvSpPr>
          <p:nvPr>
            <p:ph type="title"/>
          </p:nvPr>
        </p:nvSpPr>
        <p:spPr/>
        <p:txBody>
          <a:bodyPr/>
          <a:lstStyle/>
          <a:p>
            <a:pPr algn="ctr"/>
            <a:r>
              <a:rPr lang="en-US" b="1" dirty="0"/>
              <a:t>Basic Provisions</a:t>
            </a:r>
          </a:p>
        </p:txBody>
      </p:sp>
      <p:sp>
        <p:nvSpPr>
          <p:cNvPr id="3" name="Content Placeholder 2">
            <a:extLst>
              <a:ext uri="{FF2B5EF4-FFF2-40B4-BE49-F238E27FC236}">
                <a16:creationId xmlns:a16="http://schemas.microsoft.com/office/drawing/2014/main" id="{92DF6D6B-B562-40B8-A4EB-FE7E7B5035FB}"/>
              </a:ext>
            </a:extLst>
          </p:cNvPr>
          <p:cNvSpPr>
            <a:spLocks noGrp="1"/>
          </p:cNvSpPr>
          <p:nvPr>
            <p:ph idx="1"/>
          </p:nvPr>
        </p:nvSpPr>
        <p:spPr>
          <a:xfrm>
            <a:off x="228600" y="1219200"/>
            <a:ext cx="8610600" cy="4724400"/>
          </a:xfrm>
        </p:spPr>
        <p:txBody>
          <a:bodyPr/>
          <a:lstStyle/>
          <a:p>
            <a:pPr marL="971550" lvl="1" indent="-514350">
              <a:buFont typeface="+mj-lt"/>
              <a:buAutoNum type="arabicPeriod" startAt="4"/>
            </a:pPr>
            <a:r>
              <a:rPr lang="en-US" sz="2600" dirty="0"/>
              <a:t>Need to care for an individual who is subject to a quarantine or isolation order, or who has been recommended by a healthcare provider to self-quarantine</a:t>
            </a:r>
          </a:p>
          <a:p>
            <a:pPr marL="971550" lvl="1" indent="-514350">
              <a:buFont typeface="+mj-lt"/>
              <a:buAutoNum type="arabicPeriod" startAt="4"/>
            </a:pPr>
            <a:r>
              <a:rPr lang="en-US" sz="2600" dirty="0"/>
              <a:t>Need to care for employee’s minor child whose place of care is closed, or whose child care provider is unavailable, due to COVID-19</a:t>
            </a:r>
          </a:p>
          <a:p>
            <a:pPr marL="971550" lvl="1" indent="-514350">
              <a:buFont typeface="+mj-lt"/>
              <a:buAutoNum type="arabicPeriod" startAt="4"/>
            </a:pPr>
            <a:r>
              <a:rPr lang="en-US" sz="2600" dirty="0"/>
              <a:t>Any other substantially similar condition specified by the Secretary of Health and Human Services in consultation with the Secretary of the Treasury and the Secretary of Labor</a:t>
            </a:r>
          </a:p>
          <a:p>
            <a:endParaRPr lang="en-US" sz="2600" dirty="0"/>
          </a:p>
          <a:p>
            <a:pPr lvl="1"/>
            <a:endParaRPr lang="en-US" sz="2600" dirty="0"/>
          </a:p>
        </p:txBody>
      </p:sp>
    </p:spTree>
    <p:extLst>
      <p:ext uri="{BB962C8B-B14F-4D97-AF65-F5344CB8AC3E}">
        <p14:creationId xmlns:p14="http://schemas.microsoft.com/office/powerpoint/2010/main" val="3545793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91830-8D54-4681-A656-853B488FC418}"/>
              </a:ext>
            </a:extLst>
          </p:cNvPr>
          <p:cNvSpPr>
            <a:spLocks noGrp="1"/>
          </p:cNvSpPr>
          <p:nvPr>
            <p:ph type="title"/>
          </p:nvPr>
        </p:nvSpPr>
        <p:spPr/>
        <p:txBody>
          <a:bodyPr/>
          <a:lstStyle/>
          <a:p>
            <a:pPr algn="ctr"/>
            <a:r>
              <a:rPr lang="en-US" b="1" dirty="0"/>
              <a:t>Basic Provisions</a:t>
            </a:r>
            <a:endParaRPr lang="en-US" dirty="0"/>
          </a:p>
        </p:txBody>
      </p:sp>
      <p:sp>
        <p:nvSpPr>
          <p:cNvPr id="3" name="Content Placeholder 2">
            <a:extLst>
              <a:ext uri="{FF2B5EF4-FFF2-40B4-BE49-F238E27FC236}">
                <a16:creationId xmlns:a16="http://schemas.microsoft.com/office/drawing/2014/main" id="{F25BD6A8-EB42-4278-9E45-810EA7EA3B2D}"/>
              </a:ext>
            </a:extLst>
          </p:cNvPr>
          <p:cNvSpPr>
            <a:spLocks noGrp="1"/>
          </p:cNvSpPr>
          <p:nvPr>
            <p:ph idx="1"/>
          </p:nvPr>
        </p:nvSpPr>
        <p:spPr>
          <a:xfrm>
            <a:off x="228600" y="1295400"/>
            <a:ext cx="8610600" cy="4648200"/>
          </a:xfrm>
        </p:spPr>
        <p:txBody>
          <a:bodyPr/>
          <a:lstStyle/>
          <a:p>
            <a:r>
              <a:rPr lang="en-US" sz="2800" dirty="0"/>
              <a:t>If taking emergency paid sick leave for reasons (1) through (3), entitled to regular rate of pay</a:t>
            </a:r>
          </a:p>
          <a:p>
            <a:pPr lvl="1"/>
            <a:r>
              <a:rPr lang="en-US" dirty="0"/>
              <a:t>Up to $511 per day or $5,110 in the aggregate</a:t>
            </a:r>
          </a:p>
          <a:p>
            <a:r>
              <a:rPr lang="en-US" sz="2800" dirty="0"/>
              <a:t>If taking emergency paid sick leave for reasons (4) through (6), entitled to two-thirds of regular rate of pay</a:t>
            </a:r>
          </a:p>
          <a:p>
            <a:pPr lvl="1"/>
            <a:r>
              <a:rPr lang="en-US" dirty="0"/>
              <a:t>Up to $200 per day or $2,000 in the aggregate</a:t>
            </a:r>
          </a:p>
          <a:p>
            <a:pPr lvl="1"/>
            <a:r>
              <a:rPr lang="en-US" dirty="0"/>
              <a:t>May supplement pay with preexisting paid leaves to earn regular rate of pay, if employer agrees</a:t>
            </a:r>
          </a:p>
        </p:txBody>
      </p:sp>
    </p:spTree>
    <p:extLst>
      <p:ext uri="{BB962C8B-B14F-4D97-AF65-F5344CB8AC3E}">
        <p14:creationId xmlns:p14="http://schemas.microsoft.com/office/powerpoint/2010/main" val="4113802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8495D-46B7-4EDB-A912-EB1326791EC2}"/>
              </a:ext>
            </a:extLst>
          </p:cNvPr>
          <p:cNvSpPr>
            <a:spLocks noGrp="1"/>
          </p:cNvSpPr>
          <p:nvPr>
            <p:ph type="title"/>
          </p:nvPr>
        </p:nvSpPr>
        <p:spPr/>
        <p:txBody>
          <a:bodyPr/>
          <a:lstStyle/>
          <a:p>
            <a:pPr algn="ctr"/>
            <a:r>
              <a:rPr lang="en-US" sz="4000" b="1" dirty="0"/>
              <a:t>Certification Supporting Leave</a:t>
            </a:r>
          </a:p>
        </p:txBody>
      </p:sp>
      <p:sp>
        <p:nvSpPr>
          <p:cNvPr id="3" name="Content Placeholder 2">
            <a:extLst>
              <a:ext uri="{FF2B5EF4-FFF2-40B4-BE49-F238E27FC236}">
                <a16:creationId xmlns:a16="http://schemas.microsoft.com/office/drawing/2014/main" id="{1379DAFF-5D13-4E25-883B-74C275372583}"/>
              </a:ext>
            </a:extLst>
          </p:cNvPr>
          <p:cNvSpPr>
            <a:spLocks noGrp="1"/>
          </p:cNvSpPr>
          <p:nvPr>
            <p:ph idx="1"/>
          </p:nvPr>
        </p:nvSpPr>
        <p:spPr>
          <a:xfrm>
            <a:off x="228600" y="1143000"/>
            <a:ext cx="8610600" cy="4800600"/>
          </a:xfrm>
        </p:spPr>
        <p:txBody>
          <a:bodyPr/>
          <a:lstStyle/>
          <a:p>
            <a:r>
              <a:rPr lang="en-US" sz="2800" dirty="0"/>
              <a:t>May request the following from employee:</a:t>
            </a:r>
          </a:p>
          <a:p>
            <a:pPr lvl="1"/>
            <a:r>
              <a:rPr lang="en-US" sz="2400" dirty="0"/>
              <a:t>Date(s) of leave</a:t>
            </a:r>
          </a:p>
          <a:p>
            <a:pPr lvl="1"/>
            <a:r>
              <a:rPr lang="en-US" sz="2400" dirty="0"/>
              <a:t>Reason for leave</a:t>
            </a:r>
          </a:p>
          <a:p>
            <a:pPr lvl="1"/>
            <a:r>
              <a:rPr lang="en-US" sz="2400" dirty="0"/>
              <a:t>Statement that he/she cannot work because of reason</a:t>
            </a:r>
          </a:p>
          <a:p>
            <a:pPr lvl="1"/>
            <a:r>
              <a:rPr lang="en-US" sz="2400" dirty="0"/>
              <a:t>If applicable: Name of government entity issuing quarantine or isolation order</a:t>
            </a:r>
          </a:p>
          <a:p>
            <a:pPr lvl="1"/>
            <a:r>
              <a:rPr lang="en-US" sz="2400" dirty="0"/>
              <a:t>If applicable: Name of health care provider providing recommendation</a:t>
            </a:r>
          </a:p>
          <a:p>
            <a:pPr lvl="1"/>
            <a:r>
              <a:rPr lang="en-US" sz="2400" dirty="0"/>
              <a:t>If applicable: Name of child; Name of school/place of care/child care provider unavailable; Statement that no other person is suitable to care for child</a:t>
            </a:r>
          </a:p>
          <a:p>
            <a:pPr lvl="1"/>
            <a:endParaRPr lang="en-US" dirty="0"/>
          </a:p>
        </p:txBody>
      </p:sp>
    </p:spTree>
    <p:extLst>
      <p:ext uri="{BB962C8B-B14F-4D97-AF65-F5344CB8AC3E}">
        <p14:creationId xmlns:p14="http://schemas.microsoft.com/office/powerpoint/2010/main" val="716686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9B742-D058-43D0-9336-31DE2A3A66F9}"/>
              </a:ext>
            </a:extLst>
          </p:cNvPr>
          <p:cNvSpPr>
            <a:spLocks noGrp="1"/>
          </p:cNvSpPr>
          <p:nvPr>
            <p:ph type="title"/>
          </p:nvPr>
        </p:nvSpPr>
        <p:spPr/>
        <p:txBody>
          <a:bodyPr/>
          <a:lstStyle/>
          <a:p>
            <a:pPr algn="ctr"/>
            <a:r>
              <a:rPr lang="en-US" sz="4000" b="1" dirty="0"/>
              <a:t>Emergency Paid Sick Leave v. Regular Paid Sick Leave</a:t>
            </a:r>
          </a:p>
        </p:txBody>
      </p:sp>
      <p:sp>
        <p:nvSpPr>
          <p:cNvPr id="3" name="Content Placeholder 2">
            <a:extLst>
              <a:ext uri="{FF2B5EF4-FFF2-40B4-BE49-F238E27FC236}">
                <a16:creationId xmlns:a16="http://schemas.microsoft.com/office/drawing/2014/main" id="{A63B63E4-C171-4B5F-902A-C85EB8BD78CA}"/>
              </a:ext>
            </a:extLst>
          </p:cNvPr>
          <p:cNvSpPr>
            <a:spLocks noGrp="1"/>
          </p:cNvSpPr>
          <p:nvPr>
            <p:ph idx="1"/>
          </p:nvPr>
        </p:nvSpPr>
        <p:spPr>
          <a:xfrm>
            <a:off x="228600" y="1600200"/>
            <a:ext cx="8610600" cy="4343400"/>
          </a:xfrm>
        </p:spPr>
        <p:txBody>
          <a:bodyPr/>
          <a:lstStyle/>
          <a:p>
            <a:r>
              <a:rPr lang="en-US" sz="2800" dirty="0"/>
              <a:t>No carryover</a:t>
            </a:r>
          </a:p>
          <a:p>
            <a:r>
              <a:rPr lang="en-US" sz="2800" dirty="0"/>
              <a:t>Available for immediate use, regardless of length of employment</a:t>
            </a:r>
          </a:p>
          <a:p>
            <a:r>
              <a:rPr lang="en-US" sz="2800" dirty="0"/>
              <a:t>If eligible, must use emergency paid sick leave </a:t>
            </a:r>
            <a:r>
              <a:rPr lang="en-US" sz="2800" u="sng" dirty="0"/>
              <a:t>before</a:t>
            </a:r>
            <a:r>
              <a:rPr lang="en-US" sz="2800" dirty="0"/>
              <a:t> other paid leaves</a:t>
            </a:r>
          </a:p>
          <a:p>
            <a:r>
              <a:rPr lang="en-US" sz="2800" dirty="0"/>
              <a:t>Adds onto preexisting paid sick leave benefits</a:t>
            </a:r>
          </a:p>
          <a:p>
            <a:r>
              <a:rPr lang="en-US" sz="2800" dirty="0"/>
              <a:t>Not always entitled to full pay</a:t>
            </a:r>
          </a:p>
          <a:p>
            <a:r>
              <a:rPr lang="en-US" sz="2800" dirty="0"/>
              <a:t>No intermittent leave allowed, unless teleworking or providing childcare</a:t>
            </a:r>
          </a:p>
        </p:txBody>
      </p:sp>
    </p:spTree>
    <p:extLst>
      <p:ext uri="{BB962C8B-B14F-4D97-AF65-F5344CB8AC3E}">
        <p14:creationId xmlns:p14="http://schemas.microsoft.com/office/powerpoint/2010/main" val="582556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7EAA-57C4-4217-ABB5-862914D4A6A2}"/>
              </a:ext>
            </a:extLst>
          </p:cNvPr>
          <p:cNvSpPr>
            <a:spLocks noGrp="1"/>
          </p:cNvSpPr>
          <p:nvPr>
            <p:ph type="title"/>
          </p:nvPr>
        </p:nvSpPr>
        <p:spPr/>
        <p:txBody>
          <a:bodyPr/>
          <a:lstStyle/>
          <a:p>
            <a:pPr algn="ctr"/>
            <a:r>
              <a:rPr lang="en-US" b="1" dirty="0"/>
              <a:t>Hypothetical #1</a:t>
            </a:r>
          </a:p>
        </p:txBody>
      </p:sp>
      <p:sp>
        <p:nvSpPr>
          <p:cNvPr id="3" name="Content Placeholder 2">
            <a:extLst>
              <a:ext uri="{FF2B5EF4-FFF2-40B4-BE49-F238E27FC236}">
                <a16:creationId xmlns:a16="http://schemas.microsoft.com/office/drawing/2014/main" id="{F81BBA7B-6ECF-4641-879D-BC031DAA39D5}"/>
              </a:ext>
            </a:extLst>
          </p:cNvPr>
          <p:cNvSpPr>
            <a:spLocks noGrp="1"/>
          </p:cNvSpPr>
          <p:nvPr>
            <p:ph idx="1"/>
          </p:nvPr>
        </p:nvSpPr>
        <p:spPr/>
        <p:txBody>
          <a:bodyPr/>
          <a:lstStyle/>
          <a:p>
            <a:r>
              <a:rPr lang="en-US" dirty="0"/>
              <a:t>Employee’s family member has COPD</a:t>
            </a:r>
          </a:p>
          <a:p>
            <a:r>
              <a:rPr lang="en-US" dirty="0"/>
              <a:t>Employee required to work on-site</a:t>
            </a:r>
          </a:p>
          <a:p>
            <a:r>
              <a:rPr lang="en-US" dirty="0"/>
              <a:t>Employee requests leave due to fear of infecting family member</a:t>
            </a:r>
          </a:p>
          <a:p>
            <a:r>
              <a:rPr lang="en-US" dirty="0"/>
              <a:t>Is employee eligible for</a:t>
            </a:r>
          </a:p>
          <a:p>
            <a:pPr marL="339725" indent="0">
              <a:spcBef>
                <a:spcPts val="0"/>
              </a:spcBef>
              <a:buNone/>
            </a:pPr>
            <a:r>
              <a:rPr lang="en-US" dirty="0"/>
              <a:t>leave?</a:t>
            </a:r>
          </a:p>
          <a:p>
            <a:pPr marL="339725" indent="-339725">
              <a:spcBef>
                <a:spcPts val="768"/>
              </a:spcBef>
            </a:pPr>
            <a:r>
              <a:rPr lang="en-US" dirty="0"/>
              <a:t>If so, what happens after</a:t>
            </a:r>
          </a:p>
          <a:p>
            <a:pPr marL="339725" indent="0">
              <a:spcBef>
                <a:spcPts val="0"/>
              </a:spcBef>
              <a:buNone/>
            </a:pPr>
            <a:r>
              <a:rPr lang="en-US" dirty="0"/>
              <a:t>exhaustion of emergency paid sick leave?</a:t>
            </a:r>
          </a:p>
          <a:p>
            <a:endParaRPr lang="en-US" dirty="0"/>
          </a:p>
        </p:txBody>
      </p:sp>
      <p:pic>
        <p:nvPicPr>
          <p:cNvPr id="3074" name="Picture 2" descr="Why Should My Loved One Get a Hospital Bed - 5 Reasons You Need One">
            <a:extLst>
              <a:ext uri="{FF2B5EF4-FFF2-40B4-BE49-F238E27FC236}">
                <a16:creationId xmlns:a16="http://schemas.microsoft.com/office/drawing/2014/main" id="{BB1410F6-2D22-4F3D-924F-90BFC62864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3124200"/>
            <a:ext cx="2646538" cy="1983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940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7EAA-57C4-4217-ABB5-862914D4A6A2}"/>
              </a:ext>
            </a:extLst>
          </p:cNvPr>
          <p:cNvSpPr>
            <a:spLocks noGrp="1"/>
          </p:cNvSpPr>
          <p:nvPr>
            <p:ph type="title"/>
          </p:nvPr>
        </p:nvSpPr>
        <p:spPr/>
        <p:txBody>
          <a:bodyPr/>
          <a:lstStyle/>
          <a:p>
            <a:pPr algn="ctr"/>
            <a:r>
              <a:rPr lang="en-US" b="1" dirty="0"/>
              <a:t>Hypothetical #2</a:t>
            </a:r>
          </a:p>
        </p:txBody>
      </p:sp>
      <p:sp>
        <p:nvSpPr>
          <p:cNvPr id="3" name="Content Placeholder 2">
            <a:extLst>
              <a:ext uri="{FF2B5EF4-FFF2-40B4-BE49-F238E27FC236}">
                <a16:creationId xmlns:a16="http://schemas.microsoft.com/office/drawing/2014/main" id="{F81BBA7B-6ECF-4641-879D-BC031DAA39D5}"/>
              </a:ext>
            </a:extLst>
          </p:cNvPr>
          <p:cNvSpPr>
            <a:spLocks noGrp="1"/>
          </p:cNvSpPr>
          <p:nvPr>
            <p:ph idx="1"/>
          </p:nvPr>
        </p:nvSpPr>
        <p:spPr/>
        <p:txBody>
          <a:bodyPr/>
          <a:lstStyle/>
          <a:p>
            <a:r>
              <a:rPr lang="en-US" dirty="0"/>
              <a:t>Employee is immunocompromised</a:t>
            </a:r>
          </a:p>
          <a:p>
            <a:r>
              <a:rPr lang="en-US" dirty="0"/>
              <a:t>Employee required to work on-site</a:t>
            </a:r>
          </a:p>
          <a:p>
            <a:r>
              <a:rPr lang="en-US" dirty="0"/>
              <a:t>Employee requests leave because he/she is at higher risk for severe illness for COVID-19</a:t>
            </a:r>
          </a:p>
          <a:p>
            <a:r>
              <a:rPr lang="en-US" dirty="0"/>
              <a:t>Is employee eligible for leave?</a:t>
            </a:r>
          </a:p>
          <a:p>
            <a:pPr marL="339725" indent="-339725">
              <a:spcBef>
                <a:spcPts val="768"/>
              </a:spcBef>
            </a:pPr>
            <a:r>
              <a:rPr lang="en-US" dirty="0"/>
              <a:t>If so, what happens after</a:t>
            </a:r>
          </a:p>
          <a:p>
            <a:pPr marL="339725" indent="0">
              <a:spcBef>
                <a:spcPts val="0"/>
              </a:spcBef>
              <a:buNone/>
            </a:pPr>
            <a:r>
              <a:rPr lang="en-US" dirty="0"/>
              <a:t>exhaustion of emergency paid</a:t>
            </a:r>
          </a:p>
          <a:p>
            <a:pPr marL="339725" indent="0">
              <a:spcBef>
                <a:spcPts val="0"/>
              </a:spcBef>
              <a:buNone/>
            </a:pPr>
            <a:r>
              <a:rPr lang="en-US" dirty="0"/>
              <a:t>sick leave?</a:t>
            </a:r>
          </a:p>
          <a:p>
            <a:endParaRPr lang="en-US" dirty="0"/>
          </a:p>
          <a:p>
            <a:endParaRPr lang="en-US" dirty="0"/>
          </a:p>
        </p:txBody>
      </p:sp>
      <p:pic>
        <p:nvPicPr>
          <p:cNvPr id="4098" name="Picture 2" descr="Staff coming into work sick and less productive – try banning them ...">
            <a:extLst>
              <a:ext uri="{FF2B5EF4-FFF2-40B4-BE49-F238E27FC236}">
                <a16:creationId xmlns:a16="http://schemas.microsoft.com/office/drawing/2014/main" id="{81086D8C-3F0C-430A-9EDB-49A73CD68B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365760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489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BEC908-28AB-486E-B250-70713FFFC9A1}"/>
              </a:ext>
            </a:extLst>
          </p:cNvPr>
          <p:cNvSpPr>
            <a:spLocks noGrp="1"/>
          </p:cNvSpPr>
          <p:nvPr>
            <p:ph type="title"/>
          </p:nvPr>
        </p:nvSpPr>
        <p:spPr>
          <a:xfrm>
            <a:off x="685799" y="1219200"/>
            <a:ext cx="7772400" cy="1362075"/>
          </a:xfrm>
        </p:spPr>
        <p:txBody>
          <a:bodyPr/>
          <a:lstStyle/>
          <a:p>
            <a:r>
              <a:rPr lang="en-US" dirty="0"/>
              <a:t>EMERGENCY family and medical leave EXPANSION act</a:t>
            </a:r>
          </a:p>
        </p:txBody>
      </p:sp>
      <p:pic>
        <p:nvPicPr>
          <p:cNvPr id="2050" name="Picture 2" descr="The Family Leave Act (“FMLA”) – What Is It? | CPA Gardens">
            <a:extLst>
              <a:ext uri="{FF2B5EF4-FFF2-40B4-BE49-F238E27FC236}">
                <a16:creationId xmlns:a16="http://schemas.microsoft.com/office/drawing/2014/main" id="{4A90992F-6402-4438-A11A-0F96042F1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6512" y="2819400"/>
            <a:ext cx="3990975" cy="2996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959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EC18D-14B0-497D-BAE0-10CBB6F6BCB2}"/>
              </a:ext>
            </a:extLst>
          </p:cNvPr>
          <p:cNvSpPr>
            <a:spLocks noGrp="1"/>
          </p:cNvSpPr>
          <p:nvPr>
            <p:ph type="title"/>
          </p:nvPr>
        </p:nvSpPr>
        <p:spPr/>
        <p:txBody>
          <a:bodyPr/>
          <a:lstStyle/>
          <a:p>
            <a:pPr algn="ctr"/>
            <a:r>
              <a:rPr lang="en-US" b="1" dirty="0"/>
              <a:t>Basic Provisions</a:t>
            </a:r>
          </a:p>
        </p:txBody>
      </p:sp>
      <p:sp>
        <p:nvSpPr>
          <p:cNvPr id="3" name="Content Placeholder 2">
            <a:extLst>
              <a:ext uri="{FF2B5EF4-FFF2-40B4-BE49-F238E27FC236}">
                <a16:creationId xmlns:a16="http://schemas.microsoft.com/office/drawing/2014/main" id="{92DF6D6B-B562-40B8-A4EB-FE7E7B5035FB}"/>
              </a:ext>
            </a:extLst>
          </p:cNvPr>
          <p:cNvSpPr>
            <a:spLocks noGrp="1"/>
          </p:cNvSpPr>
          <p:nvPr>
            <p:ph idx="1"/>
          </p:nvPr>
        </p:nvSpPr>
        <p:spPr>
          <a:xfrm>
            <a:off x="228600" y="1295400"/>
            <a:ext cx="8610600" cy="4648200"/>
          </a:xfrm>
        </p:spPr>
        <p:txBody>
          <a:bodyPr/>
          <a:lstStyle/>
          <a:p>
            <a:r>
              <a:rPr lang="en-US" sz="2800" dirty="0"/>
              <a:t>Eligible for expanded FMLA leave if employed for at least 30 calendar days</a:t>
            </a:r>
          </a:p>
          <a:p>
            <a:r>
              <a:rPr lang="en-US" sz="2800" dirty="0"/>
              <a:t>May take up to 12 weeks of </a:t>
            </a:r>
            <a:r>
              <a:rPr lang="en-US" sz="2800" b="1" dirty="0"/>
              <a:t>paid </a:t>
            </a:r>
            <a:r>
              <a:rPr lang="en-US" sz="2800" dirty="0"/>
              <a:t>FMLA leave if cannot work/telework due to:</a:t>
            </a:r>
          </a:p>
          <a:p>
            <a:pPr lvl="1"/>
            <a:r>
              <a:rPr lang="en-US" dirty="0"/>
              <a:t>Need to care for employee’s minor child whose place of care is closed, or whose child care provider is unavailable, due to COVID-19</a:t>
            </a:r>
            <a:endParaRPr lang="en-US" sz="2800" dirty="0"/>
          </a:p>
          <a:p>
            <a:endParaRPr lang="en-US" dirty="0"/>
          </a:p>
          <a:p>
            <a:pPr lvl="1"/>
            <a:endParaRPr lang="en-US" dirty="0"/>
          </a:p>
        </p:txBody>
      </p:sp>
    </p:spTree>
    <p:extLst>
      <p:ext uri="{BB962C8B-B14F-4D97-AF65-F5344CB8AC3E}">
        <p14:creationId xmlns:p14="http://schemas.microsoft.com/office/powerpoint/2010/main" val="1430116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91830-8D54-4681-A656-853B488FC418}"/>
              </a:ext>
            </a:extLst>
          </p:cNvPr>
          <p:cNvSpPr>
            <a:spLocks noGrp="1"/>
          </p:cNvSpPr>
          <p:nvPr>
            <p:ph type="title"/>
          </p:nvPr>
        </p:nvSpPr>
        <p:spPr/>
        <p:txBody>
          <a:bodyPr/>
          <a:lstStyle/>
          <a:p>
            <a:pPr algn="ctr"/>
            <a:r>
              <a:rPr lang="en-US" b="1" dirty="0"/>
              <a:t>Basic Provisions</a:t>
            </a:r>
            <a:endParaRPr lang="en-US" dirty="0"/>
          </a:p>
        </p:txBody>
      </p:sp>
      <p:sp>
        <p:nvSpPr>
          <p:cNvPr id="3" name="Content Placeholder 2">
            <a:extLst>
              <a:ext uri="{FF2B5EF4-FFF2-40B4-BE49-F238E27FC236}">
                <a16:creationId xmlns:a16="http://schemas.microsoft.com/office/drawing/2014/main" id="{F25BD6A8-EB42-4278-9E45-810EA7EA3B2D}"/>
              </a:ext>
            </a:extLst>
          </p:cNvPr>
          <p:cNvSpPr>
            <a:spLocks noGrp="1"/>
          </p:cNvSpPr>
          <p:nvPr>
            <p:ph idx="1"/>
          </p:nvPr>
        </p:nvSpPr>
        <p:spPr>
          <a:xfrm>
            <a:off x="228600" y="1295400"/>
            <a:ext cx="8610600" cy="4648200"/>
          </a:xfrm>
        </p:spPr>
        <p:txBody>
          <a:bodyPr/>
          <a:lstStyle/>
          <a:p>
            <a:r>
              <a:rPr lang="en-US" sz="2800" dirty="0"/>
              <a:t>Entitled to two-thirds of regular rate of pay, </a:t>
            </a:r>
            <a:r>
              <a:rPr lang="en-US" sz="2800" b="1" dirty="0"/>
              <a:t>for last 10 weeks of FMLA leave</a:t>
            </a:r>
          </a:p>
          <a:p>
            <a:pPr lvl="1"/>
            <a:r>
              <a:rPr lang="en-US" dirty="0"/>
              <a:t>Up to $200 per day or $10,000 in the aggregate</a:t>
            </a:r>
          </a:p>
          <a:p>
            <a:pPr lvl="1"/>
            <a:r>
              <a:rPr lang="en-US" dirty="0"/>
              <a:t>Right to supplement pay with preexisting paid leaves to earn regular rate of pay</a:t>
            </a:r>
          </a:p>
          <a:p>
            <a:r>
              <a:rPr lang="en-US" sz="2800" dirty="0"/>
              <a:t>If employee also has emergency paid sick leave available, must run emergency paid sick leave concurrently with expanded FMLA leave</a:t>
            </a:r>
          </a:p>
        </p:txBody>
      </p:sp>
    </p:spTree>
    <p:extLst>
      <p:ext uri="{BB962C8B-B14F-4D97-AF65-F5344CB8AC3E}">
        <p14:creationId xmlns:p14="http://schemas.microsoft.com/office/powerpoint/2010/main" val="2336469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E3A8F-0156-4462-8EF8-AECA27369131}"/>
              </a:ext>
            </a:extLst>
          </p:cNvPr>
          <p:cNvSpPr>
            <a:spLocks noGrp="1"/>
          </p:cNvSpPr>
          <p:nvPr>
            <p:ph type="title"/>
          </p:nvPr>
        </p:nvSpPr>
        <p:spPr/>
        <p:txBody>
          <a:bodyPr/>
          <a:lstStyle/>
          <a:p>
            <a:pPr algn="ctr"/>
            <a:r>
              <a:rPr lang="en-US" sz="4000" b="1" dirty="0"/>
              <a:t>Expansion of or Addition to Regular FMLA?</a:t>
            </a:r>
          </a:p>
        </p:txBody>
      </p:sp>
      <p:sp>
        <p:nvSpPr>
          <p:cNvPr id="3" name="Content Placeholder 2">
            <a:extLst>
              <a:ext uri="{FF2B5EF4-FFF2-40B4-BE49-F238E27FC236}">
                <a16:creationId xmlns:a16="http://schemas.microsoft.com/office/drawing/2014/main" id="{B1CC3396-A710-45C3-B1FF-42EDBC86804C}"/>
              </a:ext>
            </a:extLst>
          </p:cNvPr>
          <p:cNvSpPr>
            <a:spLocks noGrp="1"/>
          </p:cNvSpPr>
          <p:nvPr>
            <p:ph idx="1"/>
          </p:nvPr>
        </p:nvSpPr>
        <p:spPr>
          <a:xfrm>
            <a:off x="228600" y="1752600"/>
            <a:ext cx="8610600" cy="4191000"/>
          </a:xfrm>
        </p:spPr>
        <p:txBody>
          <a:bodyPr/>
          <a:lstStyle/>
          <a:p>
            <a:r>
              <a:rPr lang="en-US" sz="2800" dirty="0"/>
              <a:t>Expansion</a:t>
            </a:r>
          </a:p>
          <a:p>
            <a:r>
              <a:rPr lang="en-US" sz="2800" dirty="0"/>
              <a:t>Regular FMLA rules apply, unless otherwise stated</a:t>
            </a:r>
          </a:p>
          <a:p>
            <a:pPr lvl="1"/>
            <a:r>
              <a:rPr lang="en-US" dirty="0"/>
              <a:t>12 weeks of FMLA per year</a:t>
            </a:r>
          </a:p>
          <a:p>
            <a:pPr lvl="1"/>
            <a:r>
              <a:rPr lang="en-US" dirty="0"/>
              <a:t>Employer may require certification</a:t>
            </a:r>
          </a:p>
          <a:p>
            <a:pPr lvl="1"/>
            <a:r>
              <a:rPr lang="en-US" dirty="0"/>
              <a:t>Employer may require employee to use applicable paid leaves concurrently with expanded FMLA </a:t>
            </a:r>
            <a:r>
              <a:rPr lang="en-US" b="1" dirty="0"/>
              <a:t>for last 10 weeks </a:t>
            </a:r>
            <a:r>
              <a:rPr lang="en-US" dirty="0"/>
              <a:t>(full pay)</a:t>
            </a:r>
          </a:p>
          <a:p>
            <a:pPr lvl="1"/>
            <a:r>
              <a:rPr lang="en-US" dirty="0"/>
              <a:t>Job protection</a:t>
            </a:r>
          </a:p>
          <a:p>
            <a:pPr lvl="1"/>
            <a:endParaRPr lang="en-US" dirty="0"/>
          </a:p>
        </p:txBody>
      </p:sp>
    </p:spTree>
    <p:extLst>
      <p:ext uri="{BB962C8B-B14F-4D97-AF65-F5344CB8AC3E}">
        <p14:creationId xmlns:p14="http://schemas.microsoft.com/office/powerpoint/2010/main" val="3963699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EC8E2-DA05-462E-A184-922CA44E70FA}"/>
              </a:ext>
            </a:extLst>
          </p:cNvPr>
          <p:cNvSpPr>
            <a:spLocks noGrp="1"/>
          </p:cNvSpPr>
          <p:nvPr>
            <p:ph type="title"/>
          </p:nvPr>
        </p:nvSpPr>
        <p:spPr/>
        <p:txBody>
          <a:bodyPr/>
          <a:lstStyle/>
          <a:p>
            <a:pPr algn="ctr"/>
            <a:r>
              <a:rPr lang="en-US" sz="4000" b="1" dirty="0"/>
              <a:t>Still Required to Designate FMLA Leave</a:t>
            </a:r>
          </a:p>
        </p:txBody>
      </p:sp>
      <p:sp>
        <p:nvSpPr>
          <p:cNvPr id="3" name="Content Placeholder 2">
            <a:extLst>
              <a:ext uri="{FF2B5EF4-FFF2-40B4-BE49-F238E27FC236}">
                <a16:creationId xmlns:a16="http://schemas.microsoft.com/office/drawing/2014/main" id="{E128DB82-B475-45EA-B36D-68761CF63074}"/>
              </a:ext>
            </a:extLst>
          </p:cNvPr>
          <p:cNvSpPr>
            <a:spLocks noGrp="1"/>
          </p:cNvSpPr>
          <p:nvPr>
            <p:ph idx="1"/>
          </p:nvPr>
        </p:nvSpPr>
        <p:spPr>
          <a:xfrm>
            <a:off x="228600" y="1752600"/>
            <a:ext cx="8610600" cy="4191000"/>
          </a:xfrm>
        </p:spPr>
        <p:txBody>
          <a:bodyPr/>
          <a:lstStyle/>
          <a:p>
            <a:pPr>
              <a:lnSpc>
                <a:spcPct val="90000"/>
              </a:lnSpc>
            </a:pPr>
            <a:r>
              <a:rPr lang="en-US" altLang="en-US" sz="2800" dirty="0"/>
              <a:t>Must notify employee within 5 business days, absent extenuating circumstances, that leave is designated as FMLA leave</a:t>
            </a:r>
          </a:p>
          <a:p>
            <a:pPr>
              <a:lnSpc>
                <a:spcPct val="90000"/>
              </a:lnSpc>
            </a:pPr>
            <a:r>
              <a:rPr lang="en-US" altLang="en-US" sz="2800" dirty="0"/>
              <a:t>Must also notify employee if leave not designated as FMLA leave</a:t>
            </a:r>
          </a:p>
          <a:p>
            <a:pPr>
              <a:lnSpc>
                <a:spcPct val="90000"/>
              </a:lnSpc>
            </a:pPr>
            <a:r>
              <a:rPr lang="en-US" altLang="en-US" sz="2800" dirty="0"/>
              <a:t>If paid leave substitution required – inform employee</a:t>
            </a:r>
          </a:p>
          <a:p>
            <a:pPr>
              <a:lnSpc>
                <a:spcPct val="90000"/>
              </a:lnSpc>
            </a:pPr>
            <a:r>
              <a:rPr lang="en-US" altLang="en-US" sz="2800" dirty="0"/>
              <a:t>Only prospective designation allowed</a:t>
            </a:r>
          </a:p>
          <a:p>
            <a:pPr lvl="1">
              <a:lnSpc>
                <a:spcPct val="90000"/>
              </a:lnSpc>
            </a:pPr>
            <a:r>
              <a:rPr lang="en-US" altLang="en-US" dirty="0"/>
              <a:t>Retroactive designation allowed when employer unaware of employee’s qualifying condition</a:t>
            </a:r>
          </a:p>
          <a:p>
            <a:endParaRPr lang="en-US" dirty="0"/>
          </a:p>
        </p:txBody>
      </p:sp>
    </p:spTree>
    <p:extLst>
      <p:ext uri="{BB962C8B-B14F-4D97-AF65-F5344CB8AC3E}">
        <p14:creationId xmlns:p14="http://schemas.microsoft.com/office/powerpoint/2010/main" val="3749562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9B742-D058-43D0-9336-31DE2A3A66F9}"/>
              </a:ext>
            </a:extLst>
          </p:cNvPr>
          <p:cNvSpPr>
            <a:spLocks noGrp="1"/>
          </p:cNvSpPr>
          <p:nvPr>
            <p:ph type="title"/>
          </p:nvPr>
        </p:nvSpPr>
        <p:spPr/>
        <p:txBody>
          <a:bodyPr/>
          <a:lstStyle/>
          <a:p>
            <a:pPr algn="ctr"/>
            <a:r>
              <a:rPr lang="en-US" sz="4000" b="1" dirty="0"/>
              <a:t>Differences Between Expanded FMLA and Regular FMLA</a:t>
            </a:r>
          </a:p>
        </p:txBody>
      </p:sp>
      <p:sp>
        <p:nvSpPr>
          <p:cNvPr id="3" name="Content Placeholder 2">
            <a:extLst>
              <a:ext uri="{FF2B5EF4-FFF2-40B4-BE49-F238E27FC236}">
                <a16:creationId xmlns:a16="http://schemas.microsoft.com/office/drawing/2014/main" id="{A63B63E4-C171-4B5F-902A-C85EB8BD78CA}"/>
              </a:ext>
            </a:extLst>
          </p:cNvPr>
          <p:cNvSpPr>
            <a:spLocks noGrp="1"/>
          </p:cNvSpPr>
          <p:nvPr>
            <p:ph idx="1"/>
          </p:nvPr>
        </p:nvSpPr>
        <p:spPr>
          <a:xfrm>
            <a:off x="228600" y="1828800"/>
            <a:ext cx="8610600" cy="4114800"/>
          </a:xfrm>
        </p:spPr>
        <p:txBody>
          <a:bodyPr/>
          <a:lstStyle/>
          <a:p>
            <a:r>
              <a:rPr lang="en-US" dirty="0"/>
              <a:t>Different eligibility requirements</a:t>
            </a:r>
          </a:p>
          <a:p>
            <a:r>
              <a:rPr lang="en-US" dirty="0"/>
              <a:t>Entitled to two-thirds’ pay</a:t>
            </a:r>
          </a:p>
          <a:p>
            <a:r>
              <a:rPr lang="en-US" dirty="0"/>
              <a:t>Intermittent leave may only be taken if employer agrees</a:t>
            </a:r>
          </a:p>
          <a:p>
            <a:endParaRPr lang="en-US" sz="2800" dirty="0"/>
          </a:p>
        </p:txBody>
      </p:sp>
      <p:pic>
        <p:nvPicPr>
          <p:cNvPr id="7170" name="Picture 2" descr="4 Ways to Protect Your Money During a Coronavirus Recession | The ...">
            <a:extLst>
              <a:ext uri="{FF2B5EF4-FFF2-40B4-BE49-F238E27FC236}">
                <a16:creationId xmlns:a16="http://schemas.microsoft.com/office/drawing/2014/main" id="{1E57CEA6-C20C-4F58-9EB9-37BCBCA4E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657600"/>
            <a:ext cx="3473755"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627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7EAA-57C4-4217-ABB5-862914D4A6A2}"/>
              </a:ext>
            </a:extLst>
          </p:cNvPr>
          <p:cNvSpPr>
            <a:spLocks noGrp="1"/>
          </p:cNvSpPr>
          <p:nvPr>
            <p:ph type="title"/>
          </p:nvPr>
        </p:nvSpPr>
        <p:spPr/>
        <p:txBody>
          <a:bodyPr/>
          <a:lstStyle/>
          <a:p>
            <a:pPr algn="ctr"/>
            <a:r>
              <a:rPr lang="en-US" b="1" dirty="0"/>
              <a:t>Hypothetical #1</a:t>
            </a:r>
          </a:p>
        </p:txBody>
      </p:sp>
      <p:sp>
        <p:nvSpPr>
          <p:cNvPr id="3" name="Content Placeholder 2">
            <a:extLst>
              <a:ext uri="{FF2B5EF4-FFF2-40B4-BE49-F238E27FC236}">
                <a16:creationId xmlns:a16="http://schemas.microsoft.com/office/drawing/2014/main" id="{F81BBA7B-6ECF-4641-879D-BC031DAA39D5}"/>
              </a:ext>
            </a:extLst>
          </p:cNvPr>
          <p:cNvSpPr>
            <a:spLocks noGrp="1"/>
          </p:cNvSpPr>
          <p:nvPr>
            <p:ph idx="1"/>
          </p:nvPr>
        </p:nvSpPr>
        <p:spPr>
          <a:xfrm>
            <a:off x="228600" y="1295400"/>
            <a:ext cx="5334000" cy="4572000"/>
          </a:xfrm>
        </p:spPr>
        <p:txBody>
          <a:bodyPr/>
          <a:lstStyle/>
          <a:p>
            <a:r>
              <a:rPr lang="en-US" dirty="0"/>
              <a:t>Employee requests leave to care for toddler because toddler’s babysitter is unavailable</a:t>
            </a:r>
          </a:p>
          <a:p>
            <a:r>
              <a:rPr lang="en-US" dirty="0"/>
              <a:t>Toddler is usually cared for by babysitter for 4 hours per day</a:t>
            </a:r>
          </a:p>
          <a:p>
            <a:r>
              <a:rPr lang="en-US" dirty="0"/>
              <a:t>What leaves, if any, is employee entitled to?</a:t>
            </a:r>
          </a:p>
          <a:p>
            <a:endParaRPr lang="en-US" dirty="0"/>
          </a:p>
        </p:txBody>
      </p:sp>
      <p:pic>
        <p:nvPicPr>
          <p:cNvPr id="8194" name="Picture 2" descr="Babysitter Nanny , Transparent Cartoon, Free Cliparts ...">
            <a:extLst>
              <a:ext uri="{FF2B5EF4-FFF2-40B4-BE49-F238E27FC236}">
                <a16:creationId xmlns:a16="http://schemas.microsoft.com/office/drawing/2014/main" id="{35D0D425-9800-4C13-86C1-44A1C36A1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153" y="2027632"/>
            <a:ext cx="3576084" cy="2802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469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7EAA-57C4-4217-ABB5-862914D4A6A2}"/>
              </a:ext>
            </a:extLst>
          </p:cNvPr>
          <p:cNvSpPr>
            <a:spLocks noGrp="1"/>
          </p:cNvSpPr>
          <p:nvPr>
            <p:ph type="title"/>
          </p:nvPr>
        </p:nvSpPr>
        <p:spPr/>
        <p:txBody>
          <a:bodyPr/>
          <a:lstStyle/>
          <a:p>
            <a:pPr algn="ctr"/>
            <a:r>
              <a:rPr lang="en-US" b="1" dirty="0"/>
              <a:t>Hypothetical #2</a:t>
            </a:r>
          </a:p>
        </p:txBody>
      </p:sp>
      <p:sp>
        <p:nvSpPr>
          <p:cNvPr id="3" name="Content Placeholder 2">
            <a:extLst>
              <a:ext uri="{FF2B5EF4-FFF2-40B4-BE49-F238E27FC236}">
                <a16:creationId xmlns:a16="http://schemas.microsoft.com/office/drawing/2014/main" id="{F81BBA7B-6ECF-4641-879D-BC031DAA39D5}"/>
              </a:ext>
            </a:extLst>
          </p:cNvPr>
          <p:cNvSpPr>
            <a:spLocks noGrp="1"/>
          </p:cNvSpPr>
          <p:nvPr>
            <p:ph idx="1"/>
          </p:nvPr>
        </p:nvSpPr>
        <p:spPr>
          <a:xfrm>
            <a:off x="228600" y="1240465"/>
            <a:ext cx="8610600" cy="4572000"/>
          </a:xfrm>
        </p:spPr>
        <p:txBody>
          <a:bodyPr/>
          <a:lstStyle/>
          <a:p>
            <a:r>
              <a:rPr lang="en-US" dirty="0"/>
              <a:t>Employee requests leave to care for 10-year-old child</a:t>
            </a:r>
          </a:p>
          <a:p>
            <a:r>
              <a:rPr lang="en-US" dirty="0"/>
              <a:t>Child is distance learning at home</a:t>
            </a:r>
          </a:p>
          <a:p>
            <a:r>
              <a:rPr lang="en-US" dirty="0"/>
              <a:t>Employee’s spouse teleworks</a:t>
            </a:r>
          </a:p>
          <a:p>
            <a:r>
              <a:rPr lang="en-US" dirty="0"/>
              <a:t>What leaves, if any, is employee entitled to?</a:t>
            </a:r>
          </a:p>
        </p:txBody>
      </p:sp>
      <p:pic>
        <p:nvPicPr>
          <p:cNvPr id="10244" name="Picture 4" descr="Father working at home cartoon concept Royalty Free Vector">
            <a:extLst>
              <a:ext uri="{FF2B5EF4-FFF2-40B4-BE49-F238E27FC236}">
                <a16:creationId xmlns:a16="http://schemas.microsoft.com/office/drawing/2014/main" id="{AAE28163-F0F1-49D8-B96A-A427CE4903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889"/>
          <a:stretch/>
        </p:blipFill>
        <p:spPr bwMode="auto">
          <a:xfrm>
            <a:off x="3066593" y="4114800"/>
            <a:ext cx="3010813"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26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E9028-C1F0-4AE5-BDBF-D34BA1587277}"/>
              </a:ext>
            </a:extLst>
          </p:cNvPr>
          <p:cNvSpPr>
            <a:spLocks noGrp="1"/>
          </p:cNvSpPr>
          <p:nvPr>
            <p:ph type="title"/>
          </p:nvPr>
        </p:nvSpPr>
        <p:spPr>
          <a:xfrm>
            <a:off x="381000" y="74815"/>
            <a:ext cx="8610600" cy="1066800"/>
          </a:xfrm>
        </p:spPr>
        <p:txBody>
          <a:bodyPr/>
          <a:lstStyle/>
          <a:p>
            <a:pPr algn="ctr"/>
            <a:r>
              <a:rPr lang="en-US" b="1" dirty="0"/>
              <a:t>Other Leaves that May Come Into Play with </a:t>
            </a:r>
            <a:r>
              <a:rPr lang="en-US" b="1" dirty="0" err="1"/>
              <a:t>COVID</a:t>
            </a:r>
            <a:r>
              <a:rPr lang="en-US" b="1" dirty="0"/>
              <a:t>-19</a:t>
            </a:r>
          </a:p>
        </p:txBody>
      </p:sp>
      <p:sp>
        <p:nvSpPr>
          <p:cNvPr id="3" name="Content Placeholder 2">
            <a:extLst>
              <a:ext uri="{FF2B5EF4-FFF2-40B4-BE49-F238E27FC236}">
                <a16:creationId xmlns:a16="http://schemas.microsoft.com/office/drawing/2014/main" id="{21FC568B-524C-4C82-B53E-75C32F28D38B}"/>
              </a:ext>
            </a:extLst>
          </p:cNvPr>
          <p:cNvSpPr>
            <a:spLocks noGrp="1"/>
          </p:cNvSpPr>
          <p:nvPr>
            <p:ph idx="1"/>
          </p:nvPr>
        </p:nvSpPr>
        <p:spPr/>
        <p:txBody>
          <a:bodyPr/>
          <a:lstStyle/>
          <a:p>
            <a:endParaRPr lang="en-US" dirty="0"/>
          </a:p>
          <a:p>
            <a:r>
              <a:rPr lang="en-US" dirty="0"/>
              <a:t>Accrued Sick Leave</a:t>
            </a:r>
          </a:p>
          <a:p>
            <a:r>
              <a:rPr lang="en-US" dirty="0"/>
              <a:t>Extended Sick Leave</a:t>
            </a:r>
          </a:p>
          <a:p>
            <a:r>
              <a:rPr lang="en-US" dirty="0"/>
              <a:t>Industrial Accident/Illness Leave</a:t>
            </a:r>
          </a:p>
          <a:p>
            <a:r>
              <a:rPr lang="en-US" dirty="0"/>
              <a:t>Reemployment Rights</a:t>
            </a:r>
          </a:p>
        </p:txBody>
      </p:sp>
    </p:spTree>
    <p:extLst>
      <p:ext uri="{BB962C8B-B14F-4D97-AF65-F5344CB8AC3E}">
        <p14:creationId xmlns:p14="http://schemas.microsoft.com/office/powerpoint/2010/main" val="3288024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02F8E5-57A4-4C01-9056-CFAFF6A79C5E}"/>
              </a:ext>
            </a:extLst>
          </p:cNvPr>
          <p:cNvSpPr>
            <a:spLocks noGrp="1"/>
          </p:cNvSpPr>
          <p:nvPr>
            <p:ph type="title"/>
          </p:nvPr>
        </p:nvSpPr>
        <p:spPr/>
        <p:txBody>
          <a:bodyPr/>
          <a:lstStyle/>
          <a:p>
            <a:pPr algn="ctr"/>
            <a:r>
              <a:rPr lang="en-US" b="1" dirty="0"/>
              <a:t>Sick Leave</a:t>
            </a:r>
          </a:p>
        </p:txBody>
      </p:sp>
      <p:pic>
        <p:nvPicPr>
          <p:cNvPr id="7" name="Content Placeholder 6">
            <a:extLst>
              <a:ext uri="{FF2B5EF4-FFF2-40B4-BE49-F238E27FC236}">
                <a16:creationId xmlns:a16="http://schemas.microsoft.com/office/drawing/2014/main" id="{30E824E7-C19F-458A-84D7-65746307E4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33821" y="1371600"/>
            <a:ext cx="6800158"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8046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lgn="ctr"/>
            <a:r>
              <a:rPr lang="en-US" altLang="en-US" sz="4000" dirty="0">
                <a:latin typeface="Tahoma" pitchFamily="34" charset="0"/>
                <a:cs typeface="Tahoma" pitchFamily="34" charset="0"/>
              </a:rPr>
              <a:t>Sick Leave Accrual</a:t>
            </a:r>
          </a:p>
        </p:txBody>
      </p:sp>
      <p:sp>
        <p:nvSpPr>
          <p:cNvPr id="10243" name="Rectangle 3"/>
          <p:cNvSpPr>
            <a:spLocks noGrp="1" noChangeArrowheads="1"/>
          </p:cNvSpPr>
          <p:nvPr>
            <p:ph idx="1"/>
          </p:nvPr>
        </p:nvSpPr>
        <p:spPr>
          <a:xfrm>
            <a:off x="228600" y="1295400"/>
            <a:ext cx="8610600" cy="4419600"/>
          </a:xfrm>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defRPr/>
            </a:pPr>
            <a:r>
              <a:rPr lang="en-US" altLang="en-US" sz="2400" dirty="0">
                <a:latin typeface="Tahoma" pitchFamily="34" charset="0"/>
                <a:cs typeface="Tahoma" pitchFamily="34" charset="0"/>
              </a:rPr>
              <a:t>Classified – 12 days (Ed. Code 45191)</a:t>
            </a:r>
          </a:p>
          <a:p>
            <a:pPr lvl="1">
              <a:defRPr/>
            </a:pPr>
            <a:r>
              <a:rPr lang="en-US" altLang="en-US" sz="2000" dirty="0">
                <a:latin typeface="Tahoma" pitchFamily="34" charset="0"/>
                <a:cs typeface="Tahoma" pitchFamily="34" charset="0"/>
              </a:rPr>
              <a:t>Prorated if employed less than 5 days a week and/or 12 months per year</a:t>
            </a:r>
          </a:p>
          <a:p>
            <a:pPr lvl="1">
              <a:defRPr/>
            </a:pPr>
            <a:r>
              <a:rPr lang="en-US" altLang="en-US" sz="2000" dirty="0">
                <a:latin typeface="Tahoma" pitchFamily="34" charset="0"/>
                <a:cs typeface="Tahoma" pitchFamily="34" charset="0"/>
              </a:rPr>
              <a:t>Unused leave accumulates from year to year</a:t>
            </a:r>
          </a:p>
          <a:p>
            <a:pPr marL="342900" lvl="1" indent="-342900">
              <a:buFont typeface="Wingdings" pitchFamily="2" charset="2"/>
              <a:buChar char="n"/>
              <a:defRPr/>
            </a:pPr>
            <a:r>
              <a:rPr lang="en-US" altLang="en-US" sz="2400" dirty="0">
                <a:latin typeface="Tahoma" pitchFamily="34" charset="0"/>
                <a:cs typeface="Tahoma" pitchFamily="34" charset="0"/>
              </a:rPr>
              <a:t>Certificated – 1 day per month worked (Ed. Code 44978)</a:t>
            </a:r>
          </a:p>
          <a:p>
            <a:pPr lvl="1">
              <a:defRPr/>
            </a:pPr>
            <a:r>
              <a:rPr lang="en-US" altLang="en-US" sz="2000" dirty="0">
                <a:latin typeface="Tahoma" pitchFamily="34" charset="0"/>
                <a:cs typeface="Tahoma" pitchFamily="34" charset="0"/>
              </a:rPr>
              <a:t>Prorated if part-time.</a:t>
            </a:r>
          </a:p>
          <a:p>
            <a:pPr lvl="1">
              <a:defRPr/>
            </a:pPr>
            <a:r>
              <a:rPr lang="en-US" altLang="en-US" sz="2000" dirty="0">
                <a:latin typeface="Tahoma" pitchFamily="34" charset="0"/>
                <a:cs typeface="Tahoma" pitchFamily="34" charset="0"/>
              </a:rPr>
              <a:t>Unused leave accumulates from year to year</a:t>
            </a:r>
          </a:p>
          <a:p>
            <a:pPr lvl="1">
              <a:defRPr/>
            </a:pPr>
            <a:r>
              <a:rPr lang="en-US" altLang="en-US" sz="2000" dirty="0">
                <a:latin typeface="Tahoma" pitchFamily="34" charset="0"/>
                <a:cs typeface="Tahoma" pitchFamily="34" charset="0"/>
              </a:rPr>
              <a:t>Collective Bargaining Agreement may expand rights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A61BB73-FED8-4435-86F8-3C8AAE20AF48}"/>
              </a:ext>
            </a:extLst>
          </p:cNvPr>
          <p:cNvSpPr>
            <a:spLocks noGrp="1"/>
          </p:cNvSpPr>
          <p:nvPr>
            <p:ph type="title"/>
          </p:nvPr>
        </p:nvSpPr>
        <p:spPr>
          <a:xfrm>
            <a:off x="266700" y="1676400"/>
            <a:ext cx="8610600" cy="1066800"/>
          </a:xfrm>
        </p:spPr>
        <p:txBody>
          <a:bodyPr wrap="square" anchor="t">
            <a:normAutofit/>
          </a:bodyPr>
          <a:lstStyle/>
          <a:p>
            <a:r>
              <a:rPr lang="en-US" b="1" dirty="0"/>
              <a:t>Extended Sick Leave</a:t>
            </a:r>
          </a:p>
        </p:txBody>
      </p:sp>
      <p:pic>
        <p:nvPicPr>
          <p:cNvPr id="16" name="Picture 15">
            <a:extLst>
              <a:ext uri="{FF2B5EF4-FFF2-40B4-BE49-F238E27FC236}">
                <a16:creationId xmlns:a16="http://schemas.microsoft.com/office/drawing/2014/main" id="{0B893632-AC8A-4DE1-BB5D-50EDA83B9B75}"/>
              </a:ext>
            </a:extLst>
          </p:cNvPr>
          <p:cNvPicPr>
            <a:picLocks noChangeAspect="1"/>
          </p:cNvPicPr>
          <p:nvPr/>
        </p:nvPicPr>
        <p:blipFill rotWithShape="1">
          <a:blip r:embed="rId2"/>
          <a:srcRect t="5605" r="2" b="2"/>
          <a:stretch/>
        </p:blipFill>
        <p:spPr>
          <a:xfrm>
            <a:off x="3962400" y="2743200"/>
            <a:ext cx="4267200" cy="2265770"/>
          </a:xfrm>
          <a:prstGeom prst="rect">
            <a:avLst/>
          </a:prstGeom>
          <a:noFill/>
        </p:spPr>
      </p:pic>
    </p:spTree>
    <p:extLst>
      <p:ext uri="{BB962C8B-B14F-4D97-AF65-F5344CB8AC3E}">
        <p14:creationId xmlns:p14="http://schemas.microsoft.com/office/powerpoint/2010/main" val="3099593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66700" y="655637"/>
            <a:ext cx="8610600" cy="1066800"/>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lgn="ctr">
              <a:lnSpc>
                <a:spcPct val="85000"/>
              </a:lnSpc>
            </a:pPr>
            <a:r>
              <a:rPr lang="en-US" altLang="en-US" sz="4000" dirty="0">
                <a:latin typeface="Tahoma" pitchFamily="34" charset="0"/>
                <a:cs typeface="Tahoma" pitchFamily="34" charset="0"/>
              </a:rPr>
              <a:t>Extended Sick Leave – Options</a:t>
            </a:r>
          </a:p>
        </p:txBody>
      </p:sp>
      <p:sp>
        <p:nvSpPr>
          <p:cNvPr id="18435" name="Rectangle 3"/>
          <p:cNvSpPr>
            <a:spLocks noGrp="1" noChangeArrowheads="1"/>
          </p:cNvSpPr>
          <p:nvPr>
            <p:ph type="body" idx="1"/>
          </p:nvPr>
        </p:nvSpPr>
        <p:spPr>
          <a:xfrm>
            <a:off x="609600" y="1470818"/>
            <a:ext cx="7924800" cy="4320382"/>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lnSpc>
                <a:spcPct val="90000"/>
              </a:lnSpc>
            </a:pPr>
            <a:r>
              <a:rPr lang="en-US" altLang="en-US" u="sng" dirty="0">
                <a:latin typeface="Tahoma" pitchFamily="34" charset="0"/>
                <a:cs typeface="Tahoma" pitchFamily="34" charset="0"/>
              </a:rPr>
              <a:t>Classified employees</a:t>
            </a:r>
            <a:r>
              <a:rPr lang="en-US" altLang="en-US" dirty="0">
                <a:latin typeface="Tahoma" pitchFamily="34" charset="0"/>
                <a:cs typeface="Tahoma" pitchFamily="34" charset="0"/>
              </a:rPr>
              <a:t>: Five months of sub differential pay and no less than 50% pay </a:t>
            </a:r>
          </a:p>
          <a:p>
            <a:pPr>
              <a:lnSpc>
                <a:spcPct val="90000"/>
              </a:lnSpc>
            </a:pPr>
            <a:r>
              <a:rPr lang="en-US" altLang="en-US" u="sng" dirty="0">
                <a:latin typeface="Tahoma" pitchFamily="34" charset="0"/>
                <a:cs typeface="Tahoma" pitchFamily="34" charset="0"/>
              </a:rPr>
              <a:t>Certificated employees</a:t>
            </a:r>
            <a:r>
              <a:rPr lang="en-US" altLang="en-US" dirty="0">
                <a:latin typeface="Tahoma" pitchFamily="34" charset="0"/>
                <a:cs typeface="Tahoma" pitchFamily="34" charset="0"/>
              </a:rPr>
              <a:t>: Five months of sub differential pay (Ed. Code 44977)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lgn="ctr"/>
            <a:r>
              <a:rPr lang="en-US" altLang="en-US" sz="4000" b="1" dirty="0">
                <a:latin typeface="Tahoma" pitchFamily="34" charset="0"/>
                <a:cs typeface="Tahoma" pitchFamily="34" charset="0"/>
              </a:rPr>
              <a:t>Industrial Illness or </a:t>
            </a:r>
            <a:br>
              <a:rPr lang="en-US" altLang="en-US" sz="4000" b="1" dirty="0">
                <a:latin typeface="Tahoma" pitchFamily="34" charset="0"/>
                <a:cs typeface="Tahoma" pitchFamily="34" charset="0"/>
              </a:rPr>
            </a:br>
            <a:r>
              <a:rPr lang="en-US" altLang="en-US" sz="4000" b="1" dirty="0">
                <a:latin typeface="Tahoma" pitchFamily="34" charset="0"/>
                <a:cs typeface="Tahoma" pitchFamily="34" charset="0"/>
              </a:rPr>
              <a:t>Accident Leave</a:t>
            </a:r>
          </a:p>
        </p:txBody>
      </p:sp>
      <p:pic>
        <p:nvPicPr>
          <p:cNvPr id="3" name="Picture 2" descr="A person standing posing for the camera&#10;&#10;Description automatically generated">
            <a:extLst>
              <a:ext uri="{FF2B5EF4-FFF2-40B4-BE49-F238E27FC236}">
                <a16:creationId xmlns:a16="http://schemas.microsoft.com/office/drawing/2014/main" id="{43EAB136-E9F3-432C-AC8A-2CBA662DB005}"/>
              </a:ext>
            </a:extLst>
          </p:cNvPr>
          <p:cNvPicPr>
            <a:picLocks noChangeAspect="1"/>
          </p:cNvPicPr>
          <p:nvPr/>
        </p:nvPicPr>
        <p:blipFill>
          <a:blip r:embed="rId3"/>
          <a:stretch>
            <a:fillRect/>
          </a:stretch>
        </p:blipFill>
        <p:spPr>
          <a:xfrm>
            <a:off x="1637403" y="1676400"/>
            <a:ext cx="5869193" cy="3897511"/>
          </a:xfrm>
          <a:prstGeom prst="rect">
            <a:avLst/>
          </a:prstGeom>
        </p:spPr>
      </p:pic>
    </p:spTree>
    <p:extLst>
      <p:ext uri="{BB962C8B-B14F-4D97-AF65-F5344CB8AC3E}">
        <p14:creationId xmlns:p14="http://schemas.microsoft.com/office/powerpoint/2010/main" val="2492745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lgn="ctr"/>
            <a:r>
              <a:rPr lang="en-US" altLang="en-US" sz="4000">
                <a:latin typeface="Tahoma" pitchFamily="34" charset="0"/>
                <a:cs typeface="Tahoma" pitchFamily="34" charset="0"/>
              </a:rPr>
              <a:t>On the Job Injury</a:t>
            </a:r>
          </a:p>
        </p:txBody>
      </p:sp>
      <p:sp>
        <p:nvSpPr>
          <p:cNvPr id="57347" name="Rectangle 3"/>
          <p:cNvSpPr>
            <a:spLocks noGrp="1" noChangeArrowheads="1"/>
          </p:cNvSpPr>
          <p:nvPr>
            <p:ph type="body" idx="1"/>
          </p:nvPr>
        </p:nvSpPr>
        <p:spPr>
          <a:xfrm>
            <a:off x="228600" y="1219200"/>
            <a:ext cx="8610600" cy="4876800"/>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lnSpc>
                <a:spcPct val="80000"/>
              </a:lnSpc>
            </a:pPr>
            <a:r>
              <a:rPr lang="en-US" altLang="en-US" sz="2600" dirty="0">
                <a:latin typeface="Tahoma" pitchFamily="34" charset="0"/>
                <a:cs typeface="Tahoma" pitchFamily="34" charset="0"/>
              </a:rPr>
              <a:t>Entitled to 60 working days with full pay</a:t>
            </a:r>
          </a:p>
          <a:p>
            <a:pPr>
              <a:lnSpc>
                <a:spcPct val="80000"/>
              </a:lnSpc>
            </a:pPr>
            <a:r>
              <a:rPr lang="en-US" altLang="en-US" sz="2600" dirty="0">
                <a:latin typeface="Tahoma" pitchFamily="34" charset="0"/>
                <a:cs typeface="Tahoma" pitchFamily="34" charset="0"/>
              </a:rPr>
              <a:t>To be used prior to sick leave, vacation or other paid leaves – but cannot exceed regular day’s pay when combined with workers’ comp</a:t>
            </a:r>
          </a:p>
          <a:p>
            <a:pPr>
              <a:lnSpc>
                <a:spcPct val="80000"/>
              </a:lnSpc>
            </a:pPr>
            <a:r>
              <a:rPr lang="en-US" altLang="en-US" sz="2600" dirty="0">
                <a:latin typeface="Tahoma" pitchFamily="34" charset="0"/>
                <a:cs typeface="Tahoma" pitchFamily="34" charset="0"/>
              </a:rPr>
              <a:t>60 working days in any one fiscal year for the same accident</a:t>
            </a:r>
          </a:p>
          <a:p>
            <a:pPr>
              <a:lnSpc>
                <a:spcPct val="80000"/>
              </a:lnSpc>
            </a:pPr>
            <a:r>
              <a:rPr lang="en-US" altLang="en-US" sz="2600" dirty="0">
                <a:latin typeface="Tahoma" pitchFamily="34" charset="0"/>
                <a:cs typeface="Tahoma" pitchFamily="34" charset="0"/>
              </a:rPr>
              <a:t>Leave shall NOT accumulate from year to year</a:t>
            </a:r>
          </a:p>
          <a:p>
            <a:pPr lvl="1">
              <a:lnSpc>
                <a:spcPct val="80000"/>
              </a:lnSpc>
            </a:pPr>
            <a:r>
              <a:rPr lang="en-US" altLang="en-US" sz="2400" dirty="0">
                <a:latin typeface="Tahoma" pitchFamily="34" charset="0"/>
                <a:cs typeface="Tahoma" pitchFamily="34" charset="0"/>
              </a:rPr>
              <a:t>May carry over into next year for same injury</a:t>
            </a:r>
          </a:p>
          <a:p>
            <a:pPr>
              <a:lnSpc>
                <a:spcPct val="80000"/>
              </a:lnSpc>
            </a:pPr>
            <a:r>
              <a:rPr lang="en-US" altLang="en-US" sz="2600" dirty="0">
                <a:latin typeface="Tahoma" pitchFamily="34" charset="0"/>
                <a:cs typeface="Tahoma" pitchFamily="34" charset="0"/>
              </a:rPr>
              <a:t>Same rules apply to classified and certificated employees</a:t>
            </a:r>
          </a:p>
          <a:p>
            <a:pPr marL="0" indent="0" algn="r">
              <a:lnSpc>
                <a:spcPct val="80000"/>
              </a:lnSpc>
              <a:buNone/>
            </a:pPr>
            <a:r>
              <a:rPr lang="en-US" altLang="en-US" sz="2400" dirty="0">
                <a:latin typeface="Tahoma" pitchFamily="34" charset="0"/>
                <a:cs typeface="Tahoma" pitchFamily="34" charset="0"/>
              </a:rPr>
              <a:t>Ed. Code 45192, 44984</a:t>
            </a:r>
          </a:p>
        </p:txBody>
      </p:sp>
    </p:spTree>
    <p:extLst>
      <p:ext uri="{BB962C8B-B14F-4D97-AF65-F5344CB8AC3E}">
        <p14:creationId xmlns:p14="http://schemas.microsoft.com/office/powerpoint/2010/main" val="3633126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58CA2-2587-4F60-935B-C979F5A62C6E}"/>
              </a:ext>
            </a:extLst>
          </p:cNvPr>
          <p:cNvSpPr>
            <a:spLocks noGrp="1"/>
          </p:cNvSpPr>
          <p:nvPr>
            <p:ph type="title"/>
          </p:nvPr>
        </p:nvSpPr>
        <p:spPr/>
        <p:txBody>
          <a:bodyPr/>
          <a:lstStyle/>
          <a:p>
            <a:pPr algn="ctr"/>
            <a:r>
              <a:rPr lang="en-US" dirty="0"/>
              <a:t>Senate Bill 1159</a:t>
            </a:r>
          </a:p>
        </p:txBody>
      </p:sp>
      <p:sp>
        <p:nvSpPr>
          <p:cNvPr id="3" name="Content Placeholder 2">
            <a:extLst>
              <a:ext uri="{FF2B5EF4-FFF2-40B4-BE49-F238E27FC236}">
                <a16:creationId xmlns:a16="http://schemas.microsoft.com/office/drawing/2014/main" id="{8BAD0D9A-387F-419D-8A8E-A305E473694D}"/>
              </a:ext>
            </a:extLst>
          </p:cNvPr>
          <p:cNvSpPr>
            <a:spLocks noGrp="1"/>
          </p:cNvSpPr>
          <p:nvPr>
            <p:ph idx="1"/>
          </p:nvPr>
        </p:nvSpPr>
        <p:spPr/>
        <p:txBody>
          <a:bodyPr/>
          <a:lstStyle/>
          <a:p>
            <a:r>
              <a:rPr lang="en-US" dirty="0"/>
              <a:t>Rebuttable presumption that positive cases of </a:t>
            </a:r>
            <a:r>
              <a:rPr lang="en-US" dirty="0" err="1"/>
              <a:t>COVID</a:t>
            </a:r>
            <a:r>
              <a:rPr lang="en-US" dirty="0"/>
              <a:t>-19 arise out of and in the course of employment</a:t>
            </a:r>
          </a:p>
          <a:p>
            <a:r>
              <a:rPr lang="en-US" dirty="0"/>
              <a:t>Employer has responsibility to track positive tests and report to claims administrator for purposes of determining if an outbreak occurred</a:t>
            </a:r>
          </a:p>
        </p:txBody>
      </p:sp>
    </p:spTree>
    <p:extLst>
      <p:ext uri="{BB962C8B-B14F-4D97-AF65-F5344CB8AC3E}">
        <p14:creationId xmlns:p14="http://schemas.microsoft.com/office/powerpoint/2010/main" val="1527164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381000"/>
            <a:ext cx="8610600" cy="1066800"/>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lgn="ctr">
              <a:lnSpc>
                <a:spcPct val="85000"/>
              </a:lnSpc>
            </a:pPr>
            <a:r>
              <a:rPr lang="en-US" altLang="en-US" sz="4000" dirty="0">
                <a:latin typeface="Tahoma" pitchFamily="34" charset="0"/>
                <a:cs typeface="Tahoma" pitchFamily="34" charset="0"/>
              </a:rPr>
              <a:t>Reemployment List</a:t>
            </a:r>
          </a:p>
        </p:txBody>
      </p:sp>
      <p:sp>
        <p:nvSpPr>
          <p:cNvPr id="20483" name="Rectangle 3"/>
          <p:cNvSpPr>
            <a:spLocks noGrp="1" noChangeArrowheads="1"/>
          </p:cNvSpPr>
          <p:nvPr>
            <p:ph type="body" idx="1"/>
          </p:nvPr>
        </p:nvSpPr>
        <p:spPr>
          <a:xfrm>
            <a:off x="228600" y="1981200"/>
            <a:ext cx="8610600" cy="3962400"/>
          </a:xfrm>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defRPr/>
            </a:pPr>
            <a:r>
              <a:rPr lang="en-US" altLang="en-US" sz="3000" dirty="0">
                <a:latin typeface="Tahoma" pitchFamily="34" charset="0"/>
                <a:cs typeface="Tahoma" pitchFamily="34" charset="0"/>
              </a:rPr>
              <a:t>If medically unable to return to duty after exhausting all available leaves, District must place employee on reemployment list</a:t>
            </a:r>
          </a:p>
          <a:p>
            <a:pPr marL="0" indent="0">
              <a:buNone/>
              <a:defRPr/>
            </a:pPr>
            <a:endParaRPr lang="en-US" altLang="en-US" sz="3000" dirty="0">
              <a:latin typeface="Tahoma" pitchFamily="34" charset="0"/>
              <a:cs typeface="Tahoma" pitchFamily="34" charset="0"/>
            </a:endParaRPr>
          </a:p>
          <a:p>
            <a:pPr>
              <a:defRPr/>
            </a:pPr>
            <a:r>
              <a:rPr lang="en-US" altLang="en-US" sz="3000" dirty="0">
                <a:latin typeface="Tahoma" pitchFamily="34" charset="0"/>
                <a:cs typeface="Tahoma" pitchFamily="34" charset="0"/>
              </a:rPr>
              <a:t>Key differences between certificated and classified employees</a:t>
            </a:r>
          </a:p>
          <a:p>
            <a:pPr>
              <a:defRPr/>
            </a:pPr>
            <a:endParaRPr lang="en-US" altLang="en-US" sz="3000" dirty="0">
              <a:latin typeface="Tahoma" pitchFamily="34" charset="0"/>
              <a:cs typeface="Tahoma" pitchFamily="34" charset="0"/>
            </a:endParaRPr>
          </a:p>
          <a:p>
            <a:pPr marL="0" indent="0">
              <a:buNone/>
              <a:defRPr/>
            </a:pPr>
            <a:r>
              <a:rPr lang="en-US" altLang="en-US" sz="3000" dirty="0">
                <a:latin typeface="Tahoma" pitchFamily="34" charset="0"/>
                <a:cs typeface="Tahoma" pitchFamily="34" charset="0"/>
              </a:rPr>
              <a:t>			</a:t>
            </a:r>
          </a:p>
        </p:txBody>
      </p:sp>
    </p:spTree>
    <p:extLst>
      <p:ext uri="{BB962C8B-B14F-4D97-AF65-F5344CB8AC3E}">
        <p14:creationId xmlns:p14="http://schemas.microsoft.com/office/powerpoint/2010/main" val="899014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381000"/>
            <a:ext cx="8610600" cy="1066800"/>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lgn="ctr">
              <a:lnSpc>
                <a:spcPct val="85000"/>
              </a:lnSpc>
            </a:pPr>
            <a:r>
              <a:rPr lang="en-US" altLang="en-US" sz="4000" dirty="0">
                <a:latin typeface="Tahoma" pitchFamily="34" charset="0"/>
                <a:cs typeface="Tahoma" pitchFamily="34" charset="0"/>
              </a:rPr>
              <a:t>Reemployment List - Certificated</a:t>
            </a:r>
          </a:p>
        </p:txBody>
      </p:sp>
      <p:sp>
        <p:nvSpPr>
          <p:cNvPr id="20483" name="Rectangle 3"/>
          <p:cNvSpPr>
            <a:spLocks noGrp="1" noChangeArrowheads="1"/>
          </p:cNvSpPr>
          <p:nvPr>
            <p:ph type="body" idx="1"/>
          </p:nvPr>
        </p:nvSpPr>
        <p:spPr>
          <a:xfrm>
            <a:off x="228600" y="1447800"/>
            <a:ext cx="8610600" cy="4495800"/>
          </a:xfrm>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defRPr/>
            </a:pPr>
            <a:r>
              <a:rPr lang="en-US" altLang="en-US" sz="3000" dirty="0">
                <a:latin typeface="Tahoma" pitchFamily="34" charset="0"/>
                <a:cs typeface="Tahoma" pitchFamily="34" charset="0"/>
              </a:rPr>
              <a:t>39 months for permanent employees</a:t>
            </a:r>
          </a:p>
          <a:p>
            <a:pPr>
              <a:defRPr/>
            </a:pPr>
            <a:r>
              <a:rPr lang="en-US" altLang="en-US" sz="3000" dirty="0">
                <a:latin typeface="Tahoma" pitchFamily="34" charset="0"/>
                <a:cs typeface="Tahoma" pitchFamily="34" charset="0"/>
              </a:rPr>
              <a:t>24 months for probationary employees</a:t>
            </a:r>
          </a:p>
          <a:p>
            <a:pPr>
              <a:defRPr/>
            </a:pPr>
            <a:r>
              <a:rPr lang="en-US" altLang="en-US" sz="3000" dirty="0">
                <a:latin typeface="Tahoma" pitchFamily="34" charset="0"/>
                <a:cs typeface="Tahoma" pitchFamily="34" charset="0"/>
              </a:rPr>
              <a:t>Commences at end of extended illness leave</a:t>
            </a:r>
          </a:p>
          <a:p>
            <a:pPr>
              <a:defRPr/>
            </a:pPr>
            <a:r>
              <a:rPr lang="en-US" altLang="en-US" sz="3000" dirty="0">
                <a:latin typeface="Tahoma" pitchFamily="34" charset="0"/>
                <a:cs typeface="Tahoma" pitchFamily="34" charset="0"/>
              </a:rPr>
              <a:t>If medically able to return during reemployment period, employee “shall be returned to employment in a position for which he or she is credentialed and qualified.”</a:t>
            </a:r>
          </a:p>
          <a:p>
            <a:pPr marL="0" indent="0">
              <a:buNone/>
              <a:defRPr/>
            </a:pPr>
            <a:r>
              <a:rPr lang="en-US" altLang="en-US" sz="3000" dirty="0">
                <a:latin typeface="Tahoma" pitchFamily="34" charset="0"/>
                <a:cs typeface="Tahoma" pitchFamily="34" charset="0"/>
              </a:rPr>
              <a:t>					</a:t>
            </a:r>
            <a:r>
              <a:rPr lang="en-US" altLang="en-US" sz="2400" dirty="0">
                <a:latin typeface="Tahoma" pitchFamily="34" charset="0"/>
                <a:cs typeface="Tahoma" pitchFamily="34" charset="0"/>
              </a:rPr>
              <a:t>Educ. Code 44978.1 </a:t>
            </a:r>
          </a:p>
          <a:p>
            <a:pPr>
              <a:defRPr/>
            </a:pPr>
            <a:endParaRPr lang="en-US" altLang="en-US" sz="3000" dirty="0">
              <a:latin typeface="Tahoma" pitchFamily="34" charset="0"/>
              <a:cs typeface="Tahoma" pitchFamily="34" charset="0"/>
            </a:endParaRPr>
          </a:p>
          <a:p>
            <a:pPr marL="0" indent="0">
              <a:buNone/>
              <a:defRPr/>
            </a:pPr>
            <a:r>
              <a:rPr lang="en-US" altLang="en-US" sz="3000" dirty="0">
                <a:latin typeface="Tahoma" pitchFamily="34" charset="0"/>
                <a:cs typeface="Tahoma" pitchFamily="34" charset="0"/>
              </a:rPr>
              <a:t>			</a:t>
            </a:r>
          </a:p>
        </p:txBody>
      </p:sp>
    </p:spTree>
    <p:extLst>
      <p:ext uri="{BB962C8B-B14F-4D97-AF65-F5344CB8AC3E}">
        <p14:creationId xmlns:p14="http://schemas.microsoft.com/office/powerpoint/2010/main" val="3466817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381000"/>
            <a:ext cx="8610600" cy="1066800"/>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lgn="ctr">
              <a:lnSpc>
                <a:spcPct val="85000"/>
              </a:lnSpc>
            </a:pPr>
            <a:r>
              <a:rPr lang="en-US" altLang="en-US" sz="4000" dirty="0">
                <a:latin typeface="Tahoma" pitchFamily="34" charset="0"/>
                <a:cs typeface="Tahoma" pitchFamily="34" charset="0"/>
              </a:rPr>
              <a:t>Reemployment List - Classified</a:t>
            </a:r>
          </a:p>
        </p:txBody>
      </p:sp>
      <p:sp>
        <p:nvSpPr>
          <p:cNvPr id="20483" name="Rectangle 3"/>
          <p:cNvSpPr>
            <a:spLocks noGrp="1" noChangeArrowheads="1"/>
          </p:cNvSpPr>
          <p:nvPr>
            <p:ph type="body" idx="1"/>
          </p:nvPr>
        </p:nvSpPr>
        <p:spPr>
          <a:xfrm>
            <a:off x="228600" y="1447800"/>
            <a:ext cx="8610600" cy="4495800"/>
          </a:xfrm>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defRPr/>
            </a:pPr>
            <a:r>
              <a:rPr lang="en-US" altLang="en-US" sz="3000" dirty="0">
                <a:latin typeface="Tahoma" pitchFamily="34" charset="0"/>
                <a:cs typeface="Tahoma" pitchFamily="34" charset="0"/>
              </a:rPr>
              <a:t>Upon exhausting all paid time off, must notify employee of right to request additional leave, paid or unpaid, for up to 6 months, subject to Board approval.</a:t>
            </a:r>
            <a:endParaRPr lang="en-US" altLang="en-US" sz="2600" dirty="0">
              <a:latin typeface="Tahoma" pitchFamily="34" charset="0"/>
              <a:cs typeface="Tahoma" pitchFamily="34" charset="0"/>
            </a:endParaRPr>
          </a:p>
          <a:p>
            <a:pPr lvl="1">
              <a:defRPr/>
            </a:pPr>
            <a:r>
              <a:rPr lang="en-US" altLang="en-US" sz="2600" dirty="0">
                <a:latin typeface="Tahoma" pitchFamily="34" charset="0"/>
                <a:cs typeface="Tahoma" pitchFamily="34" charset="0"/>
              </a:rPr>
              <a:t>Up to 2 renewals (total 18 months)</a:t>
            </a:r>
          </a:p>
          <a:p>
            <a:pPr>
              <a:defRPr/>
            </a:pPr>
            <a:r>
              <a:rPr lang="en-US" altLang="en-US" sz="3000" dirty="0">
                <a:latin typeface="Tahoma" pitchFamily="34" charset="0"/>
                <a:cs typeface="Tahoma" pitchFamily="34" charset="0"/>
              </a:rPr>
              <a:t>Upon exhausting all paid and unpaid leaves, placed on 39 month rehire list.</a:t>
            </a:r>
          </a:p>
          <a:p>
            <a:pPr>
              <a:defRPr/>
            </a:pPr>
            <a:endParaRPr lang="en-US" altLang="en-US" sz="3000" dirty="0">
              <a:latin typeface="Tahoma" pitchFamily="34" charset="0"/>
              <a:cs typeface="Tahoma" pitchFamily="34" charset="0"/>
            </a:endParaRPr>
          </a:p>
          <a:p>
            <a:pPr marL="0" indent="0">
              <a:buNone/>
              <a:defRPr/>
            </a:pPr>
            <a:r>
              <a:rPr lang="en-US" altLang="en-US" sz="3000" dirty="0">
                <a:latin typeface="Tahoma" pitchFamily="34" charset="0"/>
                <a:cs typeface="Tahoma" pitchFamily="34" charset="0"/>
              </a:rPr>
              <a:t>					Educ. Code 45195</a:t>
            </a:r>
          </a:p>
          <a:p>
            <a:pPr marL="0" indent="0">
              <a:buNone/>
              <a:defRPr/>
            </a:pPr>
            <a:endParaRPr lang="en-US" altLang="en-US" sz="3000" dirty="0">
              <a:latin typeface="Tahoma" pitchFamily="34" charset="0"/>
              <a:cs typeface="Tahoma" pitchFamily="34" charset="0"/>
            </a:endParaRPr>
          </a:p>
          <a:p>
            <a:pPr marL="0" indent="0">
              <a:buNone/>
              <a:defRPr/>
            </a:pPr>
            <a:r>
              <a:rPr lang="en-US" altLang="en-US" sz="3000" dirty="0">
                <a:latin typeface="Tahoma" pitchFamily="34" charset="0"/>
                <a:cs typeface="Tahoma" pitchFamily="34" charset="0"/>
              </a:rPr>
              <a:t>			</a:t>
            </a:r>
          </a:p>
        </p:txBody>
      </p:sp>
    </p:spTree>
    <p:extLst>
      <p:ext uri="{BB962C8B-B14F-4D97-AF65-F5344CB8AC3E}">
        <p14:creationId xmlns:p14="http://schemas.microsoft.com/office/powerpoint/2010/main" val="2974893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381000"/>
            <a:ext cx="8610600" cy="1066800"/>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lgn="ctr">
              <a:lnSpc>
                <a:spcPct val="85000"/>
              </a:lnSpc>
            </a:pPr>
            <a:r>
              <a:rPr lang="en-US" altLang="en-US" sz="4000" dirty="0">
                <a:latin typeface="Tahoma" pitchFamily="34" charset="0"/>
                <a:cs typeface="Tahoma" pitchFamily="34" charset="0"/>
              </a:rPr>
              <a:t>Reemployment List - Classified</a:t>
            </a:r>
          </a:p>
        </p:txBody>
      </p:sp>
      <p:sp>
        <p:nvSpPr>
          <p:cNvPr id="20483" name="Rectangle 3"/>
          <p:cNvSpPr>
            <a:spLocks noGrp="1" noChangeArrowheads="1"/>
          </p:cNvSpPr>
          <p:nvPr>
            <p:ph type="body" idx="1"/>
          </p:nvPr>
        </p:nvSpPr>
        <p:spPr>
          <a:xfrm>
            <a:off x="228600" y="1447800"/>
            <a:ext cx="8610600" cy="4495800"/>
          </a:xfrm>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a:defRPr/>
            </a:pPr>
            <a:r>
              <a:rPr lang="en-US" altLang="en-US" sz="3000" dirty="0">
                <a:latin typeface="Tahoma" pitchFamily="34" charset="0"/>
                <a:cs typeface="Tahoma" pitchFamily="34" charset="0"/>
              </a:rPr>
              <a:t>If medically able to return during reemployment period, employee “shall be reemployed in the first vacancy in the classification of his or her previous assignment.”</a:t>
            </a:r>
          </a:p>
          <a:p>
            <a:pPr lvl="1">
              <a:defRPr/>
            </a:pPr>
            <a:r>
              <a:rPr lang="en-US" altLang="en-US" sz="2600" dirty="0">
                <a:latin typeface="Tahoma" pitchFamily="34" charset="0"/>
                <a:cs typeface="Tahoma" pitchFamily="34" charset="0"/>
              </a:rPr>
              <a:t>Preference over other candidates except laid-off employees on rehire list.</a:t>
            </a:r>
          </a:p>
          <a:p>
            <a:pPr>
              <a:defRPr/>
            </a:pPr>
            <a:r>
              <a:rPr lang="en-US" altLang="en-US" sz="3000" dirty="0">
                <a:latin typeface="Tahoma" pitchFamily="34" charset="0"/>
                <a:cs typeface="Tahoma" pitchFamily="34" charset="0"/>
              </a:rPr>
              <a:t>Restoration of all rights; treated as no break in service. </a:t>
            </a:r>
          </a:p>
          <a:p>
            <a:pPr>
              <a:defRPr/>
            </a:pPr>
            <a:endParaRPr lang="en-US" altLang="en-US" sz="3000" dirty="0">
              <a:latin typeface="Tahoma" pitchFamily="34" charset="0"/>
              <a:cs typeface="Tahoma" pitchFamily="34" charset="0"/>
            </a:endParaRPr>
          </a:p>
          <a:p>
            <a:pPr marL="0" indent="0">
              <a:buNone/>
              <a:defRPr/>
            </a:pPr>
            <a:r>
              <a:rPr lang="en-US" altLang="en-US" sz="3000" dirty="0">
                <a:latin typeface="Tahoma" pitchFamily="34" charset="0"/>
                <a:cs typeface="Tahoma" pitchFamily="34" charset="0"/>
              </a:rPr>
              <a:t>			</a:t>
            </a:r>
          </a:p>
        </p:txBody>
      </p:sp>
    </p:spTree>
    <p:extLst>
      <p:ext uri="{BB962C8B-B14F-4D97-AF65-F5344CB8AC3E}">
        <p14:creationId xmlns:p14="http://schemas.microsoft.com/office/powerpoint/2010/main" val="2714589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18A0C-2909-4EBF-B34B-08F01DCE97A3}"/>
              </a:ext>
            </a:extLst>
          </p:cNvPr>
          <p:cNvSpPr>
            <a:spLocks noGrp="1"/>
          </p:cNvSpPr>
          <p:nvPr>
            <p:ph type="title"/>
          </p:nvPr>
        </p:nvSpPr>
        <p:spPr/>
        <p:txBody>
          <a:bodyPr/>
          <a:lstStyle/>
          <a:p>
            <a:pPr algn="ctr"/>
            <a:r>
              <a:rPr lang="en-US" dirty="0"/>
              <a:t>Helpful Resources</a:t>
            </a:r>
          </a:p>
        </p:txBody>
      </p:sp>
      <p:sp>
        <p:nvSpPr>
          <p:cNvPr id="3" name="Content Placeholder 2">
            <a:extLst>
              <a:ext uri="{FF2B5EF4-FFF2-40B4-BE49-F238E27FC236}">
                <a16:creationId xmlns:a16="http://schemas.microsoft.com/office/drawing/2014/main" id="{A55A0082-39D2-4FE7-B895-9959E3DE51CF}"/>
              </a:ext>
            </a:extLst>
          </p:cNvPr>
          <p:cNvSpPr>
            <a:spLocks noGrp="1"/>
          </p:cNvSpPr>
          <p:nvPr>
            <p:ph idx="1"/>
          </p:nvPr>
        </p:nvSpPr>
        <p:spPr/>
        <p:txBody>
          <a:bodyPr/>
          <a:lstStyle/>
          <a:p>
            <a:r>
              <a:rPr lang="en-US" dirty="0">
                <a:hlinkClick r:id="rId2"/>
              </a:rPr>
              <a:t>https://www.dol.gov/agencies/whd/pandemic/ffcra-questions</a:t>
            </a:r>
            <a:endParaRPr lang="en-US" dirty="0"/>
          </a:p>
          <a:p>
            <a:r>
              <a:rPr lang="en-US" dirty="0">
                <a:hlinkClick r:id="rId3"/>
              </a:rPr>
              <a:t>https://www.eeoc.gov/eeoc/newsroom/wysk/wysk_ada_rehabilitaion_act_coronavirus.cfm</a:t>
            </a:r>
            <a:endParaRPr lang="en-US" dirty="0"/>
          </a:p>
          <a:p>
            <a:r>
              <a:rPr lang="en-US" dirty="0">
                <a:hlinkClick r:id="rId4"/>
              </a:rPr>
              <a:t>https://www.federalregister.gov/documents/2020/04/06/2020-07237/paid-leave-under-the-families-first-coronavirus-response-act</a:t>
            </a:r>
            <a:endParaRPr lang="en-US" dirty="0"/>
          </a:p>
          <a:p>
            <a:endParaRPr lang="en-US" dirty="0"/>
          </a:p>
        </p:txBody>
      </p:sp>
    </p:spTree>
    <p:extLst>
      <p:ext uri="{BB962C8B-B14F-4D97-AF65-F5344CB8AC3E}">
        <p14:creationId xmlns:p14="http://schemas.microsoft.com/office/powerpoint/2010/main" val="907776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997D4A-2C93-409D-9079-AEE0098BD048}"/>
              </a:ext>
            </a:extLst>
          </p:cNvPr>
          <p:cNvSpPr>
            <a:spLocks noGrp="1"/>
          </p:cNvSpPr>
          <p:nvPr>
            <p:ph type="body"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4800" b="1" dirty="0"/>
              <a:t>Questions?</a:t>
            </a:r>
          </a:p>
        </p:txBody>
      </p:sp>
    </p:spTree>
    <p:extLst>
      <p:ext uri="{BB962C8B-B14F-4D97-AF65-F5344CB8AC3E}">
        <p14:creationId xmlns:p14="http://schemas.microsoft.com/office/powerpoint/2010/main" val="1981769384"/>
      </p:ext>
    </p:extLst>
  </p:cSld>
  <p:clrMapOvr>
    <a:masterClrMapping/>
  </p:clrMapOvr>
</p:sld>
</file>

<file path=ppt/theme/theme1.xml><?xml version="1.0" encoding="utf-8"?>
<a:theme xmlns:a="http://schemas.openxmlformats.org/drawingml/2006/main" name="F3 Grid Body Slide">
  <a:themeElements>
    <a:clrScheme name="F3 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F3 Pixe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F3 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F3 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F3 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F3 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F3 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F3 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F3 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F3 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F3 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F3 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F3 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F3 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3 Grid closing slide">
  <a:themeElements>
    <a:clrScheme name="F3 Grid closing slide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F3 Grid closing slide">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3 Grid closing slide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F3 Grid closing slide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F3 Grid closing slide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F3 Grid closing slide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F3 Grid closing slide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F3 Grid closing slide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F3 Grid closing slide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F3 Grid closing slide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F3 Grid closing slide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F3 Grid closing slide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F3 Grid closing slide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F3 Grid closing slide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F3 Pixel">
  <a:themeElements>
    <a:clrScheme name="2_F3 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2_F3 Pixel">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F3 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2_F3 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2_F3 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2_F3 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2_F3 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2_F3 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2_F3 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2_F3 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2_F3 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2_F3 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2_F3 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2_F3 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Pixel</Template>
  <TotalTime>2630</TotalTime>
  <Words>1670</Words>
  <Application>Microsoft Office PowerPoint</Application>
  <PresentationFormat>On-screen Show (4:3)</PresentationFormat>
  <Paragraphs>182</Paragraphs>
  <Slides>32</Slides>
  <Notes>9</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32</vt:i4>
      </vt:variant>
    </vt:vector>
  </HeadingPairs>
  <TitlesOfParts>
    <vt:vector size="40" baseType="lpstr">
      <vt:lpstr>Arial</vt:lpstr>
      <vt:lpstr>Arial Unicode MS</vt:lpstr>
      <vt:lpstr>Tahoma</vt:lpstr>
      <vt:lpstr>Wingdings</vt:lpstr>
      <vt:lpstr>F3 Grid Body Slide</vt:lpstr>
      <vt:lpstr>F3 Grid closing slide</vt:lpstr>
      <vt:lpstr>3_Default Design</vt:lpstr>
      <vt:lpstr>2_F3 Pixel</vt:lpstr>
      <vt:lpstr>Leaves Related to COVID-19</vt:lpstr>
      <vt:lpstr>Overview</vt:lpstr>
      <vt:lpstr>Emergency Paid Sick Leave Act</vt:lpstr>
      <vt:lpstr>Basic Provisions</vt:lpstr>
      <vt:lpstr>Basic Provisions</vt:lpstr>
      <vt:lpstr>Basic Provisions</vt:lpstr>
      <vt:lpstr>Certification Supporting Leave</vt:lpstr>
      <vt:lpstr>Emergency Paid Sick Leave v. Regular Paid Sick Leave</vt:lpstr>
      <vt:lpstr>Hypothetical #1</vt:lpstr>
      <vt:lpstr>Hypothetical #2</vt:lpstr>
      <vt:lpstr>EMERGENCY family and medical leave EXPANSION act</vt:lpstr>
      <vt:lpstr>Basic Provisions</vt:lpstr>
      <vt:lpstr>Basic Provisions</vt:lpstr>
      <vt:lpstr>Expansion of or Addition to Regular FMLA?</vt:lpstr>
      <vt:lpstr>Still Required to Designate FMLA Leave</vt:lpstr>
      <vt:lpstr>Differences Between Expanded FMLA and Regular FMLA</vt:lpstr>
      <vt:lpstr>Hypothetical #1</vt:lpstr>
      <vt:lpstr>Hypothetical #2</vt:lpstr>
      <vt:lpstr>Other Leaves that May Come Into Play with COVID-19</vt:lpstr>
      <vt:lpstr>Sick Leave</vt:lpstr>
      <vt:lpstr>Sick Leave Accrual</vt:lpstr>
      <vt:lpstr>Extended Sick Leave</vt:lpstr>
      <vt:lpstr>Extended Sick Leave – Options</vt:lpstr>
      <vt:lpstr>Industrial Illness or  Accident Leave</vt:lpstr>
      <vt:lpstr>On the Job Injury</vt:lpstr>
      <vt:lpstr>Senate Bill 1159</vt:lpstr>
      <vt:lpstr>Reemployment List</vt:lpstr>
      <vt:lpstr>Reemployment List - Certificated</vt:lpstr>
      <vt:lpstr>Reemployment List - Classified</vt:lpstr>
      <vt:lpstr>Reemployment List - Classified</vt:lpstr>
      <vt:lpstr>Helpful Resources</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profile</dc:creator>
  <cp:lastModifiedBy>Finn Starsiak</cp:lastModifiedBy>
  <cp:revision>151</cp:revision>
  <cp:lastPrinted>2017-05-30T20:25:24Z</cp:lastPrinted>
  <dcterms:created xsi:type="dcterms:W3CDTF">2011-01-28T19:28:18Z</dcterms:created>
  <dcterms:modified xsi:type="dcterms:W3CDTF">2020-10-19T22:10:35Z</dcterms:modified>
</cp:coreProperties>
</file>